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64" r:id="rId3"/>
    <p:sldId id="320" r:id="rId4"/>
    <p:sldId id="321" r:id="rId5"/>
    <p:sldId id="322" r:id="rId6"/>
    <p:sldId id="323" r:id="rId7"/>
    <p:sldId id="265" r:id="rId8"/>
    <p:sldId id="266" r:id="rId9"/>
    <p:sldId id="267" r:id="rId10"/>
    <p:sldId id="268" r:id="rId11"/>
    <p:sldId id="269" r:id="rId12"/>
    <p:sldId id="270" r:id="rId13"/>
    <p:sldId id="271" r:id="rId14"/>
    <p:sldId id="272" r:id="rId15"/>
    <p:sldId id="273" r:id="rId16"/>
    <p:sldId id="275" r:id="rId17"/>
    <p:sldId id="276" r:id="rId18"/>
    <p:sldId id="277" r:id="rId19"/>
    <p:sldId id="278" r:id="rId20"/>
    <p:sldId id="280" r:id="rId21"/>
    <p:sldId id="281" r:id="rId22"/>
    <p:sldId id="282" r:id="rId23"/>
    <p:sldId id="284" r:id="rId24"/>
    <p:sldId id="286" r:id="rId25"/>
    <p:sldId id="290" r:id="rId26"/>
    <p:sldId id="291" r:id="rId27"/>
    <p:sldId id="292" r:id="rId28"/>
    <p:sldId id="297" r:id="rId29"/>
    <p:sldId id="299" r:id="rId30"/>
    <p:sldId id="302" r:id="rId31"/>
    <p:sldId id="303" r:id="rId32"/>
    <p:sldId id="304" r:id="rId33"/>
    <p:sldId id="305" r:id="rId34"/>
    <p:sldId id="306" r:id="rId35"/>
    <p:sldId id="307" r:id="rId36"/>
    <p:sldId id="308" r:id="rId37"/>
    <p:sldId id="316" r:id="rId38"/>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70" d="100"/>
          <a:sy n="70" d="100"/>
        </p:scale>
        <p:origin x="-13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CDFB78-3F74-4B6F-879E-B78C4A3CA1E4}" type="datetimeFigureOut">
              <a:rPr lang="pt-PT" smtClean="0"/>
              <a:t>06-12-2012</a:t>
            </a:fld>
            <a:endParaRPr lang="pt-P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5DFFC-80B4-42F8-8067-CB88CA8787BE}" type="slidenum">
              <a:rPr lang="pt-PT" smtClean="0"/>
              <a:t>‹#›</a:t>
            </a:fld>
            <a:endParaRPr lang="pt-PT"/>
          </a:p>
        </p:txBody>
      </p:sp>
    </p:spTree>
    <p:extLst>
      <p:ext uri="{BB962C8B-B14F-4D97-AF65-F5344CB8AC3E}">
        <p14:creationId xmlns:p14="http://schemas.microsoft.com/office/powerpoint/2010/main" val="292699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2DAA121-895A-46D9-A93B-F897284E9D68}" type="slidenum">
              <a:rPr lang="en-US">
                <a:solidFill>
                  <a:prstClr val="black"/>
                </a:solidFill>
                <a:latin typeface="Arial" charset="0"/>
              </a:rPr>
              <a:pPr/>
              <a:t>2</a:t>
            </a:fld>
            <a:endParaRPr lang="en-US">
              <a:solidFill>
                <a:prstClr val="black"/>
              </a:solidFill>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smtClean="0">
                <a:latin typeface="Arial" charset="0"/>
              </a:rPr>
              <a:t>Global managers can benefit from studying differences in negotiating behaviors (and the</a:t>
            </a:r>
          </a:p>
          <a:p>
            <a:pPr eaLnBrk="1" hangingPunct="1"/>
            <a:r>
              <a:rPr lang="en-US" smtClean="0">
                <a:latin typeface="Arial" charset="0"/>
              </a:rPr>
              <a:t>underlying reasons for them), which can help them recognize what is happening in the</a:t>
            </a:r>
          </a:p>
          <a:p>
            <a:pPr eaLnBrk="1" hangingPunct="1"/>
            <a:r>
              <a:rPr lang="en-US" smtClean="0">
                <a:latin typeface="Arial" charset="0"/>
              </a:rPr>
              <a:t>negotiating process.</a:t>
            </a:r>
          </a:p>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C688F17-1989-456B-8A16-E6BD40C42572}" type="slidenum">
              <a:rPr lang="en-US">
                <a:solidFill>
                  <a:prstClr val="black"/>
                </a:solidFill>
                <a:latin typeface="Arial" charset="0"/>
              </a:rPr>
              <a:pPr/>
              <a:t>19</a:t>
            </a:fld>
            <a:endParaRPr lang="en-US">
              <a:solidFill>
                <a:prstClr val="black"/>
              </a:solidFill>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smtClean="0">
                <a:latin typeface="Arial" charset="0"/>
              </a:rPr>
              <a:t>Much of the negotiation process is fraught with conflict—explicit or implicit—and such conflict can often lead to a standoff, or a lose–lose situation. This is regrettable, not only because of the situation at hand, but also because it probably will shut off future opportunities for deals between the parties. Much of the cause of such conflict can be found in cultural differences between the parties—in their expectations, in their behaviors, and particularly in their communication styles.</a:t>
            </a:r>
          </a:p>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68341FD-B4D0-4055-A9DD-51860E7C61F0}" type="slidenum">
              <a:rPr lang="en-US">
                <a:solidFill>
                  <a:prstClr val="black"/>
                </a:solidFill>
                <a:latin typeface="Arial" charset="0"/>
              </a:rPr>
              <a:pPr/>
              <a:t>22</a:t>
            </a:fld>
            <a:endParaRPr lang="en-US">
              <a:solidFill>
                <a:prstClr val="black"/>
              </a:solidFill>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smtClean="0">
                <a:latin typeface="Arial" charset="0"/>
              </a:rPr>
              <a:t>Having an understanding of the Japanese decision making process is vital for any manager that will be working within this country.  This understanding will come from having an understanding that the Japan’s national culture is one that is based on relationships, and team work. It is this culture of collectivism and shared responsibility that underlies the Japanese </a:t>
            </a:r>
            <a:r>
              <a:rPr lang="en-US" i="1" smtClean="0">
                <a:latin typeface="Arial" charset="0"/>
              </a:rPr>
              <a:t>ringi </a:t>
            </a:r>
            <a:r>
              <a:rPr lang="en-US" smtClean="0">
                <a:latin typeface="Arial" charset="0"/>
              </a:rPr>
              <a:t>system of decision making. In the </a:t>
            </a:r>
            <a:r>
              <a:rPr lang="en-US" i="1" smtClean="0">
                <a:latin typeface="Arial" charset="0"/>
              </a:rPr>
              <a:t>ringi </a:t>
            </a:r>
            <a:r>
              <a:rPr lang="en-US" smtClean="0">
                <a:latin typeface="Arial" charset="0"/>
              </a:rPr>
              <a:t>system, the process works from the bottom up. Americans are used to a centralized system, where major decisions are made by upper-level managers in a top-down approach typical of individualistic societies. The Japanese process, however, is dispersed throughout the organization, relying on group consensus. The </a:t>
            </a:r>
            <a:r>
              <a:rPr lang="en-US" i="1" smtClean="0">
                <a:latin typeface="Arial" charset="0"/>
              </a:rPr>
              <a:t>ringi </a:t>
            </a:r>
            <a:r>
              <a:rPr lang="en-US" smtClean="0">
                <a:latin typeface="Arial" charset="0"/>
              </a:rPr>
              <a:t>system is cumbersome and very time-consuming prior to the implementation stage, although implementation is facilitated because of the widespread awareness of and support for the proposal already gained throughout the organization. However, its slow progress is problematic when decisions are time-sensitive. This process is the opposite of the Americans’ top-down decisions, which are made quite rapidly and without consultation, but which then take some time to implement because unforeseen practical or support problems often arise.</a:t>
            </a:r>
          </a:p>
          <a:p>
            <a:pPr eaLnBrk="1" hangingPunct="1"/>
            <a:endParaRPr lang="en-US" smtClean="0">
              <a:latin typeface="Arial" charset="0"/>
            </a:endParaRPr>
          </a:p>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7BB6A32-3A24-43D5-842F-525D4F90C678}" type="slidenum">
              <a:rPr lang="en-US">
                <a:solidFill>
                  <a:prstClr val="black"/>
                </a:solidFill>
                <a:latin typeface="Arial" charset="0"/>
              </a:rPr>
              <a:pPr/>
              <a:t>23</a:t>
            </a:fld>
            <a:endParaRPr lang="en-US">
              <a:solidFill>
                <a:prstClr val="black"/>
              </a:solidFill>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smtClean="0">
                <a:latin typeface="Arial" charset="0"/>
              </a:rPr>
              <a:t>This slide illustrates the different stakeholders involved in global negotiations.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EE4B8BFB-3C27-4388-83FB-43D5566BD33C}" type="slidenum">
              <a:rPr lang="en-US" sz="1200" smtClean="0"/>
              <a:pPr eaLnBrk="1" hangingPunct="1"/>
              <a:t>28</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9C0C3D01-2ED3-49C2-98E6-F3B5413F9A52}" type="slidenum">
              <a:rPr lang="en-US" sz="1200" smtClean="0"/>
              <a:pPr eaLnBrk="1" hangingPunct="1"/>
              <a:t>29</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070029EA-F0D8-4E37-8A41-E5C550EE6B16}" type="slidenum">
              <a:rPr lang="en-US" sz="1200" smtClean="0"/>
              <a:pPr eaLnBrk="1" hangingPunct="1"/>
              <a:t>30</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D3D9CB2B-7C65-433C-A51B-3D5B7EF7B2F2}" type="slidenum">
              <a:rPr lang="en-US" sz="1200" smtClean="0"/>
              <a:pPr eaLnBrk="1" hangingPunct="1"/>
              <a:t>31</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D4759585-026D-4AF8-8800-FBF0C4597330}" type="slidenum">
              <a:rPr lang="en-US" sz="1200" smtClean="0"/>
              <a:pPr eaLnBrk="1" hangingPunct="1"/>
              <a:t>32</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25579527-9D4B-4481-AB62-5B919365FB2B}" type="slidenum">
              <a:rPr lang="en-US" sz="1200" smtClean="0"/>
              <a:pPr eaLnBrk="1" hangingPunct="1"/>
              <a:t>33</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CD45462F-A87D-4775-833E-11E54B8F4CF6}" type="slidenum">
              <a:rPr lang="en-US" sz="1200" smtClean="0"/>
              <a:pPr eaLnBrk="1" hangingPunct="1"/>
              <a:t>35</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068C1DFA-D511-44FA-9DE4-410EFF3D0577}" type="slidenum">
              <a:rPr lang="en-US" sz="1200" smtClean="0"/>
              <a:pPr eaLnBrk="1" hangingPunct="1"/>
              <a:t>3</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74BF3405-9BAB-4C98-B0B2-BAC809C94984}" type="slidenum">
              <a:rPr lang="en-US" sz="1200" smtClean="0"/>
              <a:pPr eaLnBrk="1" hangingPunct="1"/>
              <a:t>36</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1BDCBEB8-46FA-4F15-9C8B-BD4222D3BAA1}" type="slidenum">
              <a:rPr lang="en-US" sz="1200" smtClean="0"/>
              <a:pPr eaLnBrk="1" hangingPunct="1"/>
              <a:t>37</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43B88CF6-5C37-41C1-8238-5AF3DD2E6C83}" type="slidenum">
              <a:rPr lang="en-US" sz="1200" smtClean="0"/>
              <a:pPr eaLnBrk="1" hangingPunct="1"/>
              <a:t>4</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2716B431-D421-41AD-9057-AF9AAF8CBADD}" type="slidenum">
              <a:rPr lang="en-US" sz="1200" smtClean="0"/>
              <a:pPr eaLnBrk="1" hangingPunct="1"/>
              <a:t>5</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A4EDB8B5-332E-46FE-8C9C-245665975936}" type="slidenum">
              <a:rPr lang="en-US" sz="1200" smtClean="0"/>
              <a:pPr eaLnBrk="1" hangingPunct="1"/>
              <a:t>6</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C1B72AF-7AB2-44FB-9C22-FDBC045EA729}" type="slidenum">
              <a:rPr lang="en-US">
                <a:solidFill>
                  <a:prstClr val="black"/>
                </a:solidFill>
                <a:latin typeface="Arial" charset="0"/>
              </a:rPr>
              <a:pPr/>
              <a:t>7</a:t>
            </a:fld>
            <a:endParaRPr lang="en-US">
              <a:solidFill>
                <a:prstClr val="black"/>
              </a:solidFill>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CA"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31D2F07-B0ED-4C18-B1E3-9CEF8EC366FE}" type="slidenum">
              <a:rPr lang="en-US">
                <a:solidFill>
                  <a:prstClr val="black"/>
                </a:solidFill>
                <a:latin typeface="Arial" charset="0"/>
              </a:rPr>
              <a:pPr/>
              <a:t>14</a:t>
            </a:fld>
            <a:endParaRPr lang="en-US">
              <a:solidFill>
                <a:prstClr val="black"/>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smtClean="0">
                <a:latin typeface="Arial" charset="0"/>
              </a:rPr>
              <a:t>This slide illustrates the relationships among the factors of cross-cultural negotiation.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4372CC1-FB30-43E9-A2A3-9B0961C42FD6}" type="slidenum">
              <a:rPr lang="en-US">
                <a:solidFill>
                  <a:prstClr val="black"/>
                </a:solidFill>
                <a:latin typeface="Arial" charset="0"/>
              </a:rPr>
              <a:pPr/>
              <a:t>15</a:t>
            </a:fld>
            <a:endParaRPr lang="en-US">
              <a:solidFill>
                <a:prstClr val="black"/>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smtClean="0">
                <a:latin typeface="Arial" charset="0"/>
              </a:rPr>
              <a:t>Skillful global managers must assess many factors when managing negotiations. They must understand the position of the other parties in regard to their goals—whether national or corporate—and whether these goals are represented by principles or specific details. They should have the ability to recognize the relative importance attached to completing the task versus developing interpersonal relationships. Managers also must know the composition of the teams involved, the power allotted to the members, and the extent of the teams’ preparation. In addition, they must grasp the significance of personal trust in the relationship.</a:t>
            </a:r>
          </a:p>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ADA2324-D04A-46D2-8963-49C2FB460053}" type="slidenum">
              <a:rPr lang="en-US">
                <a:solidFill>
                  <a:prstClr val="black"/>
                </a:solidFill>
                <a:latin typeface="Arial" charset="0"/>
              </a:rPr>
              <a:pPr/>
              <a:t>18</a:t>
            </a:fld>
            <a:endParaRPr lang="en-US">
              <a:solidFill>
                <a:prstClr val="black"/>
              </a:solidFill>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smtClean="0">
                <a:latin typeface="Arial" charset="0"/>
              </a:rPr>
              <a:t>The Chinese are among the toughest negotiators in the world. American managers must anticipate various tactics, such as their delaying techniques and their avoidance of direct, specific answers: Both ploys are used to exploit the known impatience of Americans. The Chinese frequently try to put pressure on Americans by “shaming” them, thereby implying that the Americans are trying to renege on the friendship—the basis of the implicit contract. Whereas Westerners come to negotiations with specific and segmented goals and find it easy to compromise, the Chinese are reluctant to negotiate details. They find it difficult to compromise and trade because they have entered negotiations with a broader vision of achieving development goals for China, and they are offended when Westerners don’t internalize those goals.</a:t>
            </a:r>
          </a:p>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AE899A5-5D49-4A6D-967C-8D440842D997}" type="datetimeFigureOut">
              <a:rPr lang="pt-PT" smtClean="0"/>
              <a:pPr/>
              <a:t>06-12-2012</a:t>
            </a:fld>
            <a:endParaRPr lang="pt-PT"/>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pt-PT">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4C17B69-18AF-4A85-8F90-4D239C16FDA8}" type="slidenum">
              <a:rPr lang="pt-PT" smtClean="0"/>
              <a:pPr/>
              <a:t>‹#›</a:t>
            </a:fld>
            <a:endParaRPr lang="pt-PT"/>
          </a:p>
        </p:txBody>
      </p:sp>
    </p:spTree>
    <p:extLst>
      <p:ext uri="{BB962C8B-B14F-4D97-AF65-F5344CB8AC3E}">
        <p14:creationId xmlns:p14="http://schemas.microsoft.com/office/powerpoint/2010/main" val="63585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AE899A5-5D49-4A6D-967C-8D440842D997}" type="datetimeFigureOut">
              <a:rPr lang="pt-PT" smtClean="0">
                <a:solidFill>
                  <a:prstClr val="black"/>
                </a:solidFill>
              </a:rPr>
              <a:pPr/>
              <a:t>06-12-2012</a:t>
            </a:fld>
            <a:endParaRPr lang="pt-PT">
              <a:solidFill>
                <a:prstClr val="black"/>
              </a:solidFill>
            </a:endParaRPr>
          </a:p>
        </p:txBody>
      </p:sp>
      <p:sp>
        <p:nvSpPr>
          <p:cNvPr id="5" name="Footer Placeholder 4"/>
          <p:cNvSpPr>
            <a:spLocks noGrp="1"/>
          </p:cNvSpPr>
          <p:nvPr>
            <p:ph type="ftr" sz="quarter" idx="11"/>
          </p:nvPr>
        </p:nvSpPr>
        <p:spPr/>
        <p:txBody>
          <a:bodyPr/>
          <a:lstStyle>
            <a:extLst/>
          </a:lstStyle>
          <a:p>
            <a:endParaRPr lang="pt-PT">
              <a:solidFill>
                <a:prstClr val="black"/>
              </a:solidFill>
            </a:endParaRPr>
          </a:p>
        </p:txBody>
      </p:sp>
      <p:sp>
        <p:nvSpPr>
          <p:cNvPr id="6" name="Slide Number Placeholder 5"/>
          <p:cNvSpPr>
            <a:spLocks noGrp="1"/>
          </p:cNvSpPr>
          <p:nvPr>
            <p:ph type="sldNum" sz="quarter" idx="12"/>
          </p:nvPr>
        </p:nvSpPr>
        <p:spPr/>
        <p:txBody>
          <a:bodyPr/>
          <a:lstStyle>
            <a:extLst/>
          </a:lstStyle>
          <a:p>
            <a:fld id="{24C17B69-18AF-4A85-8F90-4D239C16FDA8}" type="slidenum">
              <a:rPr lang="pt-PT" smtClean="0">
                <a:solidFill>
                  <a:prstClr val="black"/>
                </a:solidFill>
              </a:rPr>
              <a:pPr/>
              <a:t>‹#›</a:t>
            </a:fld>
            <a:endParaRPr lang="pt-PT">
              <a:solidFill>
                <a:prstClr val="black"/>
              </a:solidFill>
            </a:endParaRPr>
          </a:p>
        </p:txBody>
      </p:sp>
    </p:spTree>
    <p:extLst>
      <p:ext uri="{BB962C8B-B14F-4D97-AF65-F5344CB8AC3E}">
        <p14:creationId xmlns:p14="http://schemas.microsoft.com/office/powerpoint/2010/main" val="226307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AE899A5-5D49-4A6D-967C-8D440842D997}" type="datetimeFigureOut">
              <a:rPr lang="pt-PT" smtClean="0">
                <a:solidFill>
                  <a:prstClr val="black"/>
                </a:solidFill>
              </a:rPr>
              <a:pPr/>
              <a:t>06-12-2012</a:t>
            </a:fld>
            <a:endParaRPr lang="pt-PT">
              <a:solidFill>
                <a:prstClr val="black"/>
              </a:solidFill>
            </a:endParaRPr>
          </a:p>
        </p:txBody>
      </p:sp>
      <p:sp>
        <p:nvSpPr>
          <p:cNvPr id="5" name="Footer Placeholder 4"/>
          <p:cNvSpPr>
            <a:spLocks noGrp="1"/>
          </p:cNvSpPr>
          <p:nvPr>
            <p:ph type="ftr" sz="quarter" idx="11"/>
          </p:nvPr>
        </p:nvSpPr>
        <p:spPr/>
        <p:txBody>
          <a:bodyPr/>
          <a:lstStyle>
            <a:extLst/>
          </a:lstStyle>
          <a:p>
            <a:endParaRPr lang="pt-PT">
              <a:solidFill>
                <a:prstClr val="black"/>
              </a:solidFill>
            </a:endParaRPr>
          </a:p>
        </p:txBody>
      </p:sp>
      <p:sp>
        <p:nvSpPr>
          <p:cNvPr id="6" name="Slide Number Placeholder 5"/>
          <p:cNvSpPr>
            <a:spLocks noGrp="1"/>
          </p:cNvSpPr>
          <p:nvPr>
            <p:ph type="sldNum" sz="quarter" idx="12"/>
          </p:nvPr>
        </p:nvSpPr>
        <p:spPr/>
        <p:txBody>
          <a:bodyPr/>
          <a:lstStyle>
            <a:extLst/>
          </a:lstStyle>
          <a:p>
            <a:fld id="{24C17B69-18AF-4A85-8F90-4D239C16FDA8}" type="slidenum">
              <a:rPr lang="pt-PT" smtClean="0">
                <a:solidFill>
                  <a:prstClr val="black"/>
                </a:solidFill>
              </a:rPr>
              <a:pPr/>
              <a:t>‹#›</a:t>
            </a:fld>
            <a:endParaRPr lang="pt-PT">
              <a:solidFill>
                <a:prstClr val="black"/>
              </a:solidFill>
            </a:endParaRPr>
          </a:p>
        </p:txBody>
      </p:sp>
    </p:spTree>
    <p:extLst>
      <p:ext uri="{BB962C8B-B14F-4D97-AF65-F5344CB8AC3E}">
        <p14:creationId xmlns:p14="http://schemas.microsoft.com/office/powerpoint/2010/main" val="666051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pt-PT"/>
          </a:p>
        </p:txBody>
      </p:sp>
      <p:sp>
        <p:nvSpPr>
          <p:cNvPr id="3" name="Table Placeholder 2"/>
          <p:cNvSpPr>
            <a:spLocks noGrp="1"/>
          </p:cNvSpPr>
          <p:nvPr>
            <p:ph type="tbl" idx="1"/>
          </p:nvPr>
        </p:nvSpPr>
        <p:spPr>
          <a:xfrm>
            <a:off x="457200" y="1600200"/>
            <a:ext cx="8229600" cy="4525963"/>
          </a:xfrm>
        </p:spPr>
        <p:txBody>
          <a:bodyPr/>
          <a:lstStyle/>
          <a:p>
            <a:pPr lvl="0"/>
            <a:endParaRPr lang="pt-PT"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D2D5B98-8899-4959-9BB0-2EF31DD36EBD}" type="slidenum">
              <a:rPr lang="tr-TR">
                <a:solidFill>
                  <a:prstClr val="black"/>
                </a:solidFill>
              </a:rPr>
              <a:pPr>
                <a:defRPr/>
              </a:pPr>
              <a:t>‹#›</a:t>
            </a:fld>
            <a:endParaRPr lang="tr-TR">
              <a:solidFill>
                <a:prstClr val="black"/>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prstClr val="black"/>
              </a:solidFill>
            </a:endParaRPr>
          </a:p>
        </p:txBody>
      </p:sp>
    </p:spTree>
    <p:extLst>
      <p:ext uri="{BB962C8B-B14F-4D97-AF65-F5344CB8AC3E}">
        <p14:creationId xmlns:p14="http://schemas.microsoft.com/office/powerpoint/2010/main" val="3714489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pt-PT"/>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A961ABE-4CE9-43D9-B524-BBEC77205FF4}" type="slidenum">
              <a:rPr lang="tr-TR">
                <a:solidFill>
                  <a:prstClr val="black"/>
                </a:solidFill>
              </a:rPr>
              <a:pPr>
                <a:defRPr/>
              </a:pPr>
              <a:t>‹#›</a:t>
            </a:fld>
            <a:endParaRPr lang="tr-TR">
              <a:solidFill>
                <a:prstClr val="black"/>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prstClr val="black"/>
              </a:solidFill>
            </a:endParaRPr>
          </a:p>
        </p:txBody>
      </p:sp>
    </p:spTree>
    <p:extLst>
      <p:ext uri="{BB962C8B-B14F-4D97-AF65-F5344CB8AC3E}">
        <p14:creationId xmlns:p14="http://schemas.microsoft.com/office/powerpoint/2010/main" val="1370499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pt-PT"/>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835AEADD-F5BD-4144-958B-818770D811B1}" type="slidenum">
              <a:rPr lang="tr-TR">
                <a:solidFill>
                  <a:prstClr val="black"/>
                </a:solidFill>
              </a:rPr>
              <a:pPr>
                <a:defRPr/>
              </a:pPr>
              <a:t>‹#›</a:t>
            </a:fld>
            <a:endParaRPr lang="tr-TR">
              <a:solidFill>
                <a:prstClr val="black"/>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solidFill>
                <a:prstClr val="black"/>
              </a:solidFill>
            </a:endParaRPr>
          </a:p>
        </p:txBody>
      </p:sp>
    </p:spTree>
    <p:extLst>
      <p:ext uri="{BB962C8B-B14F-4D97-AF65-F5344CB8AC3E}">
        <p14:creationId xmlns:p14="http://schemas.microsoft.com/office/powerpoint/2010/main" val="3804723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pt-PT"/>
          </a:p>
        </p:txBody>
      </p:sp>
      <p:sp>
        <p:nvSpPr>
          <p:cNvPr id="3" name="Chart Placeholder 2"/>
          <p:cNvSpPr>
            <a:spLocks noGrp="1"/>
          </p:cNvSpPr>
          <p:nvPr>
            <p:ph type="chart" idx="1"/>
          </p:nvPr>
        </p:nvSpPr>
        <p:spPr>
          <a:xfrm>
            <a:off x="685800" y="1676400"/>
            <a:ext cx="7772400" cy="3505200"/>
          </a:xfrm>
        </p:spPr>
        <p:txBody>
          <a:bodyPr/>
          <a:lstStyle/>
          <a:p>
            <a:pPr lvl="0"/>
            <a:endParaRPr lang="pt-PT" noProof="0" smtClean="0"/>
          </a:p>
        </p:txBody>
      </p:sp>
    </p:spTree>
    <p:extLst>
      <p:ext uri="{BB962C8B-B14F-4D97-AF65-F5344CB8AC3E}">
        <p14:creationId xmlns:p14="http://schemas.microsoft.com/office/powerpoint/2010/main" val="191307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AE899A5-5D49-4A6D-967C-8D440842D997}" type="datetimeFigureOut">
              <a:rPr lang="pt-PT" smtClean="0">
                <a:solidFill>
                  <a:prstClr val="black"/>
                </a:solidFill>
              </a:rPr>
              <a:pPr/>
              <a:t>06-12-2012</a:t>
            </a:fld>
            <a:endParaRPr lang="pt-PT">
              <a:solidFill>
                <a:prstClr val="black"/>
              </a:solidFill>
            </a:endParaRPr>
          </a:p>
        </p:txBody>
      </p:sp>
      <p:sp>
        <p:nvSpPr>
          <p:cNvPr id="5" name="Footer Placeholder 4"/>
          <p:cNvSpPr>
            <a:spLocks noGrp="1"/>
          </p:cNvSpPr>
          <p:nvPr>
            <p:ph type="ftr" sz="quarter" idx="11"/>
          </p:nvPr>
        </p:nvSpPr>
        <p:spPr/>
        <p:txBody>
          <a:bodyPr/>
          <a:lstStyle>
            <a:extLst/>
          </a:lstStyle>
          <a:p>
            <a:endParaRPr lang="pt-PT">
              <a:solidFill>
                <a:prstClr val="black"/>
              </a:solidFill>
            </a:endParaRPr>
          </a:p>
        </p:txBody>
      </p:sp>
      <p:sp>
        <p:nvSpPr>
          <p:cNvPr id="6" name="Slide Number Placeholder 5"/>
          <p:cNvSpPr>
            <a:spLocks noGrp="1"/>
          </p:cNvSpPr>
          <p:nvPr>
            <p:ph type="sldNum" sz="quarter" idx="12"/>
          </p:nvPr>
        </p:nvSpPr>
        <p:spPr/>
        <p:txBody>
          <a:bodyPr/>
          <a:lstStyle>
            <a:extLst/>
          </a:lstStyle>
          <a:p>
            <a:fld id="{24C17B69-18AF-4A85-8F90-4D239C16FDA8}" type="slidenum">
              <a:rPr lang="pt-PT" smtClean="0">
                <a:solidFill>
                  <a:prstClr val="black"/>
                </a:solidFill>
              </a:rPr>
              <a:pPr/>
              <a:t>‹#›</a:t>
            </a:fld>
            <a:endParaRPr lang="pt-PT">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1099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AE899A5-5D49-4A6D-967C-8D440842D997}" type="datetimeFigureOut">
              <a:rPr lang="pt-PT" smtClean="0">
                <a:solidFill>
                  <a:prstClr val="black"/>
                </a:solidFill>
              </a:rPr>
              <a:pPr/>
              <a:t>06-12-2012</a:t>
            </a:fld>
            <a:endParaRPr lang="pt-PT">
              <a:solidFill>
                <a:prstClr val="black"/>
              </a:solidFill>
            </a:endParaRPr>
          </a:p>
        </p:txBody>
      </p:sp>
      <p:sp>
        <p:nvSpPr>
          <p:cNvPr id="5" name="Footer Placeholder 4"/>
          <p:cNvSpPr>
            <a:spLocks noGrp="1"/>
          </p:cNvSpPr>
          <p:nvPr>
            <p:ph type="ftr" sz="quarter" idx="11"/>
          </p:nvPr>
        </p:nvSpPr>
        <p:spPr/>
        <p:txBody>
          <a:bodyPr/>
          <a:lstStyle>
            <a:extLst/>
          </a:lstStyle>
          <a:p>
            <a:endParaRPr lang="pt-PT">
              <a:solidFill>
                <a:prstClr val="black"/>
              </a:solidFill>
            </a:endParaRPr>
          </a:p>
        </p:txBody>
      </p:sp>
      <p:sp>
        <p:nvSpPr>
          <p:cNvPr id="6" name="Slide Number Placeholder 5"/>
          <p:cNvSpPr>
            <a:spLocks noGrp="1"/>
          </p:cNvSpPr>
          <p:nvPr>
            <p:ph type="sldNum" sz="quarter" idx="12"/>
          </p:nvPr>
        </p:nvSpPr>
        <p:spPr/>
        <p:txBody>
          <a:bodyPr/>
          <a:lstStyle>
            <a:extLst/>
          </a:lstStyle>
          <a:p>
            <a:fld id="{24C17B69-18AF-4A85-8F90-4D239C16FDA8}" type="slidenum">
              <a:rPr lang="pt-PT" smtClean="0">
                <a:solidFill>
                  <a:prstClr val="black"/>
                </a:solidFill>
              </a:rPr>
              <a:pPr/>
              <a:t>‹#›</a:t>
            </a:fld>
            <a:endParaRPr lang="pt-PT">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4011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AE899A5-5D49-4A6D-967C-8D440842D997}" type="datetimeFigureOut">
              <a:rPr lang="pt-PT" smtClean="0">
                <a:solidFill>
                  <a:prstClr val="black"/>
                </a:solidFill>
              </a:rPr>
              <a:pPr/>
              <a:t>06-12-2012</a:t>
            </a:fld>
            <a:endParaRPr lang="pt-PT">
              <a:solidFill>
                <a:prstClr val="black"/>
              </a:solidFill>
            </a:endParaRPr>
          </a:p>
        </p:txBody>
      </p:sp>
      <p:sp>
        <p:nvSpPr>
          <p:cNvPr id="6" name="Footer Placeholder 5"/>
          <p:cNvSpPr>
            <a:spLocks noGrp="1"/>
          </p:cNvSpPr>
          <p:nvPr>
            <p:ph type="ftr" sz="quarter" idx="11"/>
          </p:nvPr>
        </p:nvSpPr>
        <p:spPr/>
        <p:txBody>
          <a:bodyPr/>
          <a:lstStyle>
            <a:extLst/>
          </a:lstStyle>
          <a:p>
            <a:endParaRPr lang="pt-PT">
              <a:solidFill>
                <a:prstClr val="black"/>
              </a:solidFill>
            </a:endParaRPr>
          </a:p>
        </p:txBody>
      </p:sp>
      <p:sp>
        <p:nvSpPr>
          <p:cNvPr id="7" name="Slide Number Placeholder 6"/>
          <p:cNvSpPr>
            <a:spLocks noGrp="1"/>
          </p:cNvSpPr>
          <p:nvPr>
            <p:ph type="sldNum" sz="quarter" idx="12"/>
          </p:nvPr>
        </p:nvSpPr>
        <p:spPr/>
        <p:txBody>
          <a:bodyPr/>
          <a:lstStyle>
            <a:extLst/>
          </a:lstStyle>
          <a:p>
            <a:fld id="{24C17B69-18AF-4A85-8F90-4D239C16FDA8}" type="slidenum">
              <a:rPr lang="pt-PT" smtClean="0">
                <a:solidFill>
                  <a:prstClr val="black"/>
                </a:solidFill>
              </a:rPr>
              <a:pPr/>
              <a:t>‹#›</a:t>
            </a:fld>
            <a:endParaRPr lang="pt-PT">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5800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AE899A5-5D49-4A6D-967C-8D440842D997}" type="datetimeFigureOut">
              <a:rPr lang="pt-PT" smtClean="0">
                <a:solidFill>
                  <a:prstClr val="black"/>
                </a:solidFill>
              </a:rPr>
              <a:pPr/>
              <a:t>06-12-2012</a:t>
            </a:fld>
            <a:endParaRPr lang="pt-PT">
              <a:solidFill>
                <a:prstClr val="black"/>
              </a:solidFill>
            </a:endParaRPr>
          </a:p>
        </p:txBody>
      </p:sp>
      <p:sp>
        <p:nvSpPr>
          <p:cNvPr id="8" name="Footer Placeholder 7"/>
          <p:cNvSpPr>
            <a:spLocks noGrp="1"/>
          </p:cNvSpPr>
          <p:nvPr>
            <p:ph type="ftr" sz="quarter" idx="11"/>
          </p:nvPr>
        </p:nvSpPr>
        <p:spPr/>
        <p:txBody>
          <a:bodyPr/>
          <a:lstStyle>
            <a:extLst/>
          </a:lstStyle>
          <a:p>
            <a:endParaRPr lang="pt-PT">
              <a:solidFill>
                <a:prstClr val="black"/>
              </a:solidFill>
            </a:endParaRPr>
          </a:p>
        </p:txBody>
      </p:sp>
      <p:sp>
        <p:nvSpPr>
          <p:cNvPr id="9" name="Slide Number Placeholder 8"/>
          <p:cNvSpPr>
            <a:spLocks noGrp="1"/>
          </p:cNvSpPr>
          <p:nvPr>
            <p:ph type="sldNum" sz="quarter" idx="12"/>
          </p:nvPr>
        </p:nvSpPr>
        <p:spPr/>
        <p:txBody>
          <a:bodyPr/>
          <a:lstStyle>
            <a:extLst/>
          </a:lstStyle>
          <a:p>
            <a:fld id="{24C17B69-18AF-4A85-8F90-4D239C16FDA8}" type="slidenum">
              <a:rPr lang="pt-PT" smtClean="0">
                <a:solidFill>
                  <a:prstClr val="black"/>
                </a:solidFill>
              </a:rPr>
              <a:pPr/>
              <a:t>‹#›</a:t>
            </a:fld>
            <a:endParaRPr lang="pt-PT">
              <a:solidFill>
                <a:prstClr val="black"/>
              </a:solidFill>
            </a:endParaRPr>
          </a:p>
        </p:txBody>
      </p:sp>
    </p:spTree>
    <p:extLst>
      <p:ext uri="{BB962C8B-B14F-4D97-AF65-F5344CB8AC3E}">
        <p14:creationId xmlns:p14="http://schemas.microsoft.com/office/powerpoint/2010/main" val="258558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AE899A5-5D49-4A6D-967C-8D440842D997}" type="datetimeFigureOut">
              <a:rPr lang="pt-PT" smtClean="0">
                <a:solidFill>
                  <a:prstClr val="black"/>
                </a:solidFill>
              </a:rPr>
              <a:pPr/>
              <a:t>06-12-2012</a:t>
            </a:fld>
            <a:endParaRPr lang="pt-PT">
              <a:solidFill>
                <a:prstClr val="black"/>
              </a:solidFill>
            </a:endParaRPr>
          </a:p>
        </p:txBody>
      </p:sp>
      <p:sp>
        <p:nvSpPr>
          <p:cNvPr id="4" name="Footer Placeholder 3"/>
          <p:cNvSpPr>
            <a:spLocks noGrp="1"/>
          </p:cNvSpPr>
          <p:nvPr>
            <p:ph type="ftr" sz="quarter" idx="11"/>
          </p:nvPr>
        </p:nvSpPr>
        <p:spPr/>
        <p:txBody>
          <a:bodyPr/>
          <a:lstStyle>
            <a:extLst/>
          </a:lstStyle>
          <a:p>
            <a:endParaRPr lang="pt-PT">
              <a:solidFill>
                <a:prstClr val="black"/>
              </a:solidFill>
            </a:endParaRPr>
          </a:p>
        </p:txBody>
      </p:sp>
      <p:sp>
        <p:nvSpPr>
          <p:cNvPr id="5" name="Slide Number Placeholder 4"/>
          <p:cNvSpPr>
            <a:spLocks noGrp="1"/>
          </p:cNvSpPr>
          <p:nvPr>
            <p:ph type="sldNum" sz="quarter" idx="12"/>
          </p:nvPr>
        </p:nvSpPr>
        <p:spPr/>
        <p:txBody>
          <a:bodyPr/>
          <a:lstStyle>
            <a:extLst/>
          </a:lstStyle>
          <a:p>
            <a:fld id="{24C17B69-18AF-4A85-8F90-4D239C16FDA8}" type="slidenum">
              <a:rPr lang="pt-PT" smtClean="0">
                <a:solidFill>
                  <a:prstClr val="black"/>
                </a:solidFill>
              </a:rPr>
              <a:pPr/>
              <a:t>‹#›</a:t>
            </a:fld>
            <a:endParaRPr lang="pt-PT">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87211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AE899A5-5D49-4A6D-967C-8D440842D997}" type="datetimeFigureOut">
              <a:rPr lang="pt-PT" smtClean="0">
                <a:solidFill>
                  <a:prstClr val="black"/>
                </a:solidFill>
              </a:rPr>
              <a:pPr/>
              <a:t>06-12-2012</a:t>
            </a:fld>
            <a:endParaRPr lang="pt-PT">
              <a:solidFill>
                <a:prstClr val="black"/>
              </a:solidFill>
            </a:endParaRPr>
          </a:p>
        </p:txBody>
      </p:sp>
      <p:sp>
        <p:nvSpPr>
          <p:cNvPr id="3" name="Footer Placeholder 2"/>
          <p:cNvSpPr>
            <a:spLocks noGrp="1"/>
          </p:cNvSpPr>
          <p:nvPr>
            <p:ph type="ftr" sz="quarter" idx="11"/>
          </p:nvPr>
        </p:nvSpPr>
        <p:spPr/>
        <p:txBody>
          <a:bodyPr/>
          <a:lstStyle>
            <a:extLst/>
          </a:lstStyle>
          <a:p>
            <a:endParaRPr lang="pt-PT">
              <a:solidFill>
                <a:prstClr val="black"/>
              </a:solidFill>
            </a:endParaRPr>
          </a:p>
        </p:txBody>
      </p:sp>
      <p:sp>
        <p:nvSpPr>
          <p:cNvPr id="4" name="Slide Number Placeholder 3"/>
          <p:cNvSpPr>
            <a:spLocks noGrp="1"/>
          </p:cNvSpPr>
          <p:nvPr>
            <p:ph type="sldNum" sz="quarter" idx="12"/>
          </p:nvPr>
        </p:nvSpPr>
        <p:spPr/>
        <p:txBody>
          <a:bodyPr/>
          <a:lstStyle>
            <a:extLst/>
          </a:lstStyle>
          <a:p>
            <a:fld id="{24C17B69-18AF-4A85-8F90-4D239C16FDA8}" type="slidenum">
              <a:rPr lang="pt-PT" smtClean="0">
                <a:solidFill>
                  <a:prstClr val="black"/>
                </a:solidFill>
              </a:rPr>
              <a:pPr/>
              <a:t>‹#›</a:t>
            </a:fld>
            <a:endParaRPr lang="pt-PT">
              <a:solidFill>
                <a:prstClr val="black"/>
              </a:solidFill>
            </a:endParaRPr>
          </a:p>
        </p:txBody>
      </p:sp>
    </p:spTree>
    <p:extLst>
      <p:ext uri="{BB962C8B-B14F-4D97-AF65-F5344CB8AC3E}">
        <p14:creationId xmlns:p14="http://schemas.microsoft.com/office/powerpoint/2010/main" val="75483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AE899A5-5D49-4A6D-967C-8D440842D997}" type="datetimeFigureOut">
              <a:rPr lang="pt-PT" smtClean="0">
                <a:solidFill>
                  <a:prstClr val="black"/>
                </a:solidFill>
              </a:rPr>
              <a:pPr/>
              <a:t>06-12-2012</a:t>
            </a:fld>
            <a:endParaRPr lang="pt-PT">
              <a:solidFill>
                <a:prstClr val="black"/>
              </a:solidFill>
            </a:endParaRPr>
          </a:p>
        </p:txBody>
      </p:sp>
      <p:sp>
        <p:nvSpPr>
          <p:cNvPr id="6" name="Footer Placeholder 5"/>
          <p:cNvSpPr>
            <a:spLocks noGrp="1"/>
          </p:cNvSpPr>
          <p:nvPr>
            <p:ph type="ftr" sz="quarter" idx="11"/>
          </p:nvPr>
        </p:nvSpPr>
        <p:spPr/>
        <p:txBody>
          <a:bodyPr/>
          <a:lstStyle>
            <a:extLst/>
          </a:lstStyle>
          <a:p>
            <a:endParaRPr lang="pt-PT">
              <a:solidFill>
                <a:prstClr val="black"/>
              </a:solidFill>
            </a:endParaRPr>
          </a:p>
        </p:txBody>
      </p:sp>
      <p:sp>
        <p:nvSpPr>
          <p:cNvPr id="7" name="Slide Number Placeholder 6"/>
          <p:cNvSpPr>
            <a:spLocks noGrp="1"/>
          </p:cNvSpPr>
          <p:nvPr>
            <p:ph type="sldNum" sz="quarter" idx="12"/>
          </p:nvPr>
        </p:nvSpPr>
        <p:spPr/>
        <p:txBody>
          <a:bodyPr/>
          <a:lstStyle>
            <a:extLst/>
          </a:lstStyle>
          <a:p>
            <a:fld id="{24C17B69-18AF-4A85-8F90-4D239C16FDA8}" type="slidenum">
              <a:rPr lang="pt-PT" smtClean="0">
                <a:solidFill>
                  <a:prstClr val="black"/>
                </a:solidFill>
              </a:rPr>
              <a:pPr/>
              <a:t>‹#›</a:t>
            </a:fld>
            <a:endParaRPr lang="pt-PT">
              <a:solidFill>
                <a:prstClr val="black"/>
              </a:solidFill>
            </a:endParaRPr>
          </a:p>
        </p:txBody>
      </p:sp>
    </p:spTree>
    <p:extLst>
      <p:ext uri="{BB962C8B-B14F-4D97-AF65-F5344CB8AC3E}">
        <p14:creationId xmlns:p14="http://schemas.microsoft.com/office/powerpoint/2010/main" val="219362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AE899A5-5D49-4A6D-967C-8D440842D997}" type="datetimeFigureOut">
              <a:rPr lang="pt-PT" smtClean="0">
                <a:solidFill>
                  <a:prstClr val="black"/>
                </a:solidFill>
              </a:rPr>
              <a:pPr/>
              <a:t>06-12-2012</a:t>
            </a:fld>
            <a:endParaRPr lang="pt-PT">
              <a:solidFill>
                <a:prstClr val="black"/>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PT">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4C17B69-18AF-4A85-8F90-4D239C16FDA8}" type="slidenum">
              <a:rPr lang="pt-PT" smtClean="0">
                <a:solidFill>
                  <a:prstClr val="black"/>
                </a:solidFill>
              </a:rPr>
              <a:pPr/>
              <a:t>‹#›</a:t>
            </a:fld>
            <a:endParaRPr lang="pt-PT">
              <a:solidFill>
                <a:prstClr val="black"/>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24117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AE899A5-5D49-4A6D-967C-8D440842D997}" type="datetimeFigureOut">
              <a:rPr lang="pt-PT" smtClean="0">
                <a:solidFill>
                  <a:prstClr val="black"/>
                </a:solidFill>
              </a:rPr>
              <a:pPr/>
              <a:t>06-12-2012</a:t>
            </a:fld>
            <a:endParaRPr lang="pt-PT">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PT">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4C17B69-18AF-4A85-8F90-4D239C16FDA8}" type="slidenum">
              <a:rPr lang="pt-PT" smtClean="0">
                <a:solidFill>
                  <a:prstClr val="black"/>
                </a:solidFill>
              </a:rPr>
              <a:pPr/>
              <a:t>‹#›</a:t>
            </a:fld>
            <a:endParaRPr lang="pt-PT">
              <a:solidFill>
                <a:prstClr val="black"/>
              </a:solidFill>
            </a:endParaRPr>
          </a:p>
        </p:txBody>
      </p:sp>
    </p:spTree>
    <p:extLst>
      <p:ext uri="{BB962C8B-B14F-4D97-AF65-F5344CB8AC3E}">
        <p14:creationId xmlns:p14="http://schemas.microsoft.com/office/powerpoint/2010/main" val="2427604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3.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7.png"/><Relationship Id="rId4" Type="http://schemas.openxmlformats.org/officeDocument/2006/relationships/oleObject" Target="../embeddings/oleObject11.bin"/><Relationship Id="rId9"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4.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6.png"/><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dirty="0">
              <a:solidFill>
                <a:srgbClr val="DEF5FA"/>
              </a:solidFill>
              <a:latin typeface="Arial" charset="0"/>
            </a:endParaRPr>
          </a:p>
        </p:txBody>
      </p:sp>
      <p:sp>
        <p:nvSpPr>
          <p:cNvPr id="3075" name="Rectangle 6"/>
          <p:cNvSpPr>
            <a:spLocks noGrp="1" noChangeArrowheads="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dirty="0">
              <a:solidFill>
                <a:srgbClr val="DEF5FA"/>
              </a:solidFill>
              <a:latin typeface="Arial" charset="0"/>
            </a:endParaRPr>
          </a:p>
        </p:txBody>
      </p:sp>
      <p:sp>
        <p:nvSpPr>
          <p:cNvPr id="3076" name="Rectangle 2"/>
          <p:cNvSpPr>
            <a:spLocks noGrp="1" noChangeArrowheads="1"/>
          </p:cNvSpPr>
          <p:nvPr>
            <p:ph type="ctrTitle"/>
          </p:nvPr>
        </p:nvSpPr>
        <p:spPr>
          <a:xfrm>
            <a:off x="1752600" y="990600"/>
            <a:ext cx="6400800" cy="2895600"/>
          </a:xfrm>
        </p:spPr>
        <p:txBody>
          <a:bodyPr>
            <a:normAutofit/>
          </a:bodyPr>
          <a:lstStyle/>
          <a:p>
            <a:r>
              <a:rPr lang="en-US" dirty="0" smtClean="0"/>
              <a:t>Cross-Cultural </a:t>
            </a:r>
            <a:r>
              <a:rPr lang="en-US" dirty="0" smtClean="0"/>
              <a:t>Negotiation</a:t>
            </a:r>
            <a:endParaRPr lang="en-US" dirty="0" smtClean="0"/>
          </a:p>
        </p:txBody>
      </p:sp>
      <p:sp>
        <p:nvSpPr>
          <p:cNvPr id="3077" name="Rectangle 3"/>
          <p:cNvSpPr>
            <a:spLocks noGrp="1" noChangeArrowheads="1"/>
          </p:cNvSpPr>
          <p:nvPr>
            <p:ph type="subTitle" idx="1"/>
          </p:nvPr>
        </p:nvSpPr>
        <p:spPr/>
        <p:txBody>
          <a:bodyPr>
            <a:normAutofit/>
          </a:bodyPr>
          <a:lstStyle/>
          <a:p>
            <a:pPr>
              <a:lnSpc>
                <a:spcPct val="80000"/>
              </a:lnSpc>
            </a:pPr>
            <a:endParaRPr lang="en-US" sz="2000" dirty="0" smtClean="0"/>
          </a:p>
        </p:txBody>
      </p:sp>
    </p:spTree>
    <p:extLst>
      <p:ext uri="{BB962C8B-B14F-4D97-AF65-F5344CB8AC3E}">
        <p14:creationId xmlns:p14="http://schemas.microsoft.com/office/powerpoint/2010/main" val="4006595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14339"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6B5A90B9-2192-4C35-85DD-1EBAF550A8DB}" type="slidenum">
              <a:rPr lang="en-US">
                <a:solidFill>
                  <a:srgbClr val="DEF5FA"/>
                </a:solidFill>
                <a:latin typeface="Arial" charset="0"/>
              </a:rPr>
              <a:pPr/>
              <a:t>10</a:t>
            </a:fld>
            <a:endParaRPr lang="en-US">
              <a:solidFill>
                <a:srgbClr val="DEF5FA"/>
              </a:solidFill>
              <a:latin typeface="Arial" charset="0"/>
            </a:endParaRPr>
          </a:p>
        </p:txBody>
      </p:sp>
      <p:sp>
        <p:nvSpPr>
          <p:cNvPr id="14340" name="Rectangle 2"/>
          <p:cNvSpPr>
            <a:spLocks noGrp="1" noChangeArrowheads="1"/>
          </p:cNvSpPr>
          <p:nvPr>
            <p:ph type="title"/>
          </p:nvPr>
        </p:nvSpPr>
        <p:spPr/>
        <p:txBody>
          <a:bodyPr/>
          <a:lstStyle/>
          <a:p>
            <a:r>
              <a:rPr lang="en-US" smtClean="0"/>
              <a:t>Profile of an Indian Negotiator</a:t>
            </a:r>
          </a:p>
        </p:txBody>
      </p:sp>
      <p:sp>
        <p:nvSpPr>
          <p:cNvPr id="14341" name="Rectangle 3"/>
          <p:cNvSpPr>
            <a:spLocks noGrp="1" noChangeArrowheads="1"/>
          </p:cNvSpPr>
          <p:nvPr>
            <p:ph type="body" idx="1"/>
          </p:nvPr>
        </p:nvSpPr>
        <p:spPr/>
        <p:txBody>
          <a:bodyPr/>
          <a:lstStyle/>
          <a:p>
            <a:r>
              <a:rPr lang="en-US" sz="2400" smtClean="0"/>
              <a:t>Looks for and says the truth</a:t>
            </a:r>
          </a:p>
          <a:p>
            <a:r>
              <a:rPr lang="en-US" sz="2400" smtClean="0"/>
              <a:t>Is not afraid of speaking up and has no fears</a:t>
            </a:r>
          </a:p>
          <a:p>
            <a:r>
              <a:rPr lang="en-US" sz="2400" smtClean="0"/>
              <a:t>Exercises self-control</a:t>
            </a:r>
          </a:p>
          <a:p>
            <a:r>
              <a:rPr lang="en-US" sz="2400" smtClean="0"/>
              <a:t>Seeks solutions that will please all the parties involved</a:t>
            </a:r>
          </a:p>
          <a:p>
            <a:r>
              <a:rPr lang="en-US" sz="2400" smtClean="0"/>
              <a:t>Respects the other party</a:t>
            </a:r>
          </a:p>
          <a:p>
            <a:r>
              <a:rPr lang="en-US" sz="2400" smtClean="0"/>
              <a:t>Neither uses violence nor insults</a:t>
            </a:r>
          </a:p>
          <a:p>
            <a:r>
              <a:rPr lang="en-US" sz="2400" smtClean="0"/>
              <a:t>Is ready to change his or her mind and differ with himself or herself at the risk of being seen as inconsistent and unpredictable</a:t>
            </a:r>
          </a:p>
        </p:txBody>
      </p:sp>
    </p:spTree>
    <p:extLst>
      <p:ext uri="{BB962C8B-B14F-4D97-AF65-F5344CB8AC3E}">
        <p14:creationId xmlns:p14="http://schemas.microsoft.com/office/powerpoint/2010/main" val="258308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15363"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5A0F7EF1-3358-4296-A5F8-29E73A076AE0}" type="slidenum">
              <a:rPr lang="en-US">
                <a:solidFill>
                  <a:srgbClr val="DEF5FA"/>
                </a:solidFill>
                <a:latin typeface="Arial" charset="0"/>
              </a:rPr>
              <a:pPr/>
              <a:t>11</a:t>
            </a:fld>
            <a:endParaRPr lang="en-US">
              <a:solidFill>
                <a:srgbClr val="DEF5FA"/>
              </a:solidFill>
              <a:latin typeface="Arial" charset="0"/>
            </a:endParaRPr>
          </a:p>
        </p:txBody>
      </p:sp>
      <p:sp>
        <p:nvSpPr>
          <p:cNvPr id="15364" name="Rectangle 2"/>
          <p:cNvSpPr>
            <a:spLocks noGrp="1" noChangeArrowheads="1"/>
          </p:cNvSpPr>
          <p:nvPr>
            <p:ph type="title"/>
          </p:nvPr>
        </p:nvSpPr>
        <p:spPr/>
        <p:txBody>
          <a:bodyPr/>
          <a:lstStyle/>
          <a:p>
            <a:r>
              <a:rPr lang="en-US" smtClean="0"/>
              <a:t>Profile of an Indian Negotiator</a:t>
            </a:r>
          </a:p>
        </p:txBody>
      </p:sp>
      <p:sp>
        <p:nvSpPr>
          <p:cNvPr id="15365" name="Rectangle 3"/>
          <p:cNvSpPr>
            <a:spLocks noGrp="1" noChangeArrowheads="1"/>
          </p:cNvSpPr>
          <p:nvPr>
            <p:ph type="body" idx="1"/>
          </p:nvPr>
        </p:nvSpPr>
        <p:spPr/>
        <p:txBody>
          <a:bodyPr>
            <a:normAutofit fontScale="92500"/>
          </a:bodyPr>
          <a:lstStyle/>
          <a:p>
            <a:r>
              <a:rPr lang="en-US" sz="2400" smtClean="0"/>
              <a:t>Puts things into perspective and switches easily from the small picture to the big one</a:t>
            </a:r>
          </a:p>
          <a:p>
            <a:r>
              <a:rPr lang="en-US" sz="2400" smtClean="0"/>
              <a:t>Is humble and trusts the opponent</a:t>
            </a:r>
          </a:p>
          <a:p>
            <a:r>
              <a:rPr lang="en-US" sz="2400" smtClean="0"/>
              <a:t>Is able to withdraw, use silence, and learn from within</a:t>
            </a:r>
          </a:p>
          <a:p>
            <a:r>
              <a:rPr lang="en-US" sz="2400" smtClean="0"/>
              <a:t>Relies on himself or herself, his or her own resources and strengths</a:t>
            </a:r>
          </a:p>
          <a:p>
            <a:r>
              <a:rPr lang="en-US" sz="2400" smtClean="0"/>
              <a:t>Appeals to the other party’s spiritual identity</a:t>
            </a:r>
          </a:p>
          <a:p>
            <a:r>
              <a:rPr lang="en-US" sz="2400" smtClean="0"/>
              <a:t>Is tenacious, patient, and persistent</a:t>
            </a:r>
          </a:p>
          <a:p>
            <a:r>
              <a:rPr lang="en-US" sz="2400" smtClean="0"/>
              <a:t>Learns from the opponent and avoids the use of secrets</a:t>
            </a:r>
          </a:p>
          <a:p>
            <a:r>
              <a:rPr lang="en-US" sz="2400" smtClean="0"/>
              <a:t>Goes beyond logical reasoning and trusts his or her instinct as well as faith</a:t>
            </a:r>
          </a:p>
        </p:txBody>
      </p:sp>
    </p:spTree>
    <p:extLst>
      <p:ext uri="{BB962C8B-B14F-4D97-AF65-F5344CB8AC3E}">
        <p14:creationId xmlns:p14="http://schemas.microsoft.com/office/powerpoint/2010/main" val="1586831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16387"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5C39C6A6-A38C-4D35-96B2-BC01EF20844F}" type="slidenum">
              <a:rPr lang="en-US">
                <a:solidFill>
                  <a:srgbClr val="DEF5FA"/>
                </a:solidFill>
                <a:latin typeface="Arial" charset="0"/>
              </a:rPr>
              <a:pPr/>
              <a:t>12</a:t>
            </a:fld>
            <a:endParaRPr lang="en-US">
              <a:solidFill>
                <a:srgbClr val="DEF5FA"/>
              </a:solidFill>
              <a:latin typeface="Arial" charset="0"/>
            </a:endParaRPr>
          </a:p>
        </p:txBody>
      </p:sp>
      <p:sp>
        <p:nvSpPr>
          <p:cNvPr id="16388" name="Rectangle 2"/>
          <p:cNvSpPr>
            <a:spLocks noGrp="1" noChangeArrowheads="1"/>
          </p:cNvSpPr>
          <p:nvPr>
            <p:ph type="title"/>
          </p:nvPr>
        </p:nvSpPr>
        <p:spPr/>
        <p:txBody>
          <a:bodyPr/>
          <a:lstStyle/>
          <a:p>
            <a:r>
              <a:rPr lang="en-US" smtClean="0"/>
              <a:t>Profile of an Arab Negotiator </a:t>
            </a:r>
          </a:p>
        </p:txBody>
      </p:sp>
      <p:sp>
        <p:nvSpPr>
          <p:cNvPr id="16389" name="Rectangle 3"/>
          <p:cNvSpPr>
            <a:spLocks noGrp="1" noChangeArrowheads="1"/>
          </p:cNvSpPr>
          <p:nvPr>
            <p:ph type="body" idx="1"/>
          </p:nvPr>
        </p:nvSpPr>
        <p:spPr/>
        <p:txBody>
          <a:bodyPr/>
          <a:lstStyle/>
          <a:p>
            <a:pPr>
              <a:lnSpc>
                <a:spcPct val="90000"/>
              </a:lnSpc>
            </a:pPr>
            <a:r>
              <a:rPr lang="en-US" sz="2400" smtClean="0"/>
              <a:t>Protects all the parties’ honor, self-respect, and dignity</a:t>
            </a:r>
          </a:p>
          <a:p>
            <a:pPr>
              <a:lnSpc>
                <a:spcPct val="90000"/>
              </a:lnSpc>
            </a:pPr>
            <a:r>
              <a:rPr lang="en-US" sz="2400" smtClean="0"/>
              <a:t>Avoids direct confrontation between opponents</a:t>
            </a:r>
          </a:p>
          <a:p>
            <a:pPr>
              <a:lnSpc>
                <a:spcPct val="90000"/>
              </a:lnSpc>
            </a:pPr>
            <a:r>
              <a:rPr lang="en-US" sz="2400" smtClean="0"/>
              <a:t>Is respected and trusted by all</a:t>
            </a:r>
          </a:p>
          <a:p>
            <a:pPr>
              <a:lnSpc>
                <a:spcPct val="90000"/>
              </a:lnSpc>
            </a:pPr>
            <a:r>
              <a:rPr lang="en-US" sz="2400" smtClean="0"/>
              <a:t>Does not put the parties involved in a situation where they have to show weakness or admit defeat</a:t>
            </a:r>
          </a:p>
          <a:p>
            <a:pPr>
              <a:lnSpc>
                <a:spcPct val="90000"/>
              </a:lnSpc>
            </a:pPr>
            <a:r>
              <a:rPr lang="en-US" sz="2400" smtClean="0"/>
              <a:t>Has the necessary prestige to be listened to</a:t>
            </a:r>
          </a:p>
          <a:p>
            <a:pPr>
              <a:lnSpc>
                <a:spcPct val="90000"/>
              </a:lnSpc>
            </a:pPr>
            <a:r>
              <a:rPr lang="en-US" sz="2400" smtClean="0"/>
              <a:t>Is creative enough to come up with honorable solutions for all parties</a:t>
            </a:r>
          </a:p>
          <a:p>
            <a:pPr>
              <a:lnSpc>
                <a:spcPct val="90000"/>
              </a:lnSpc>
            </a:pPr>
            <a:r>
              <a:rPr lang="en-US" sz="2400" smtClean="0"/>
              <a:t>Is impartial and can understand the positions of the various parties without leaning toward one or the other</a:t>
            </a:r>
            <a:endParaRPr lang="en-US" smtClean="0"/>
          </a:p>
        </p:txBody>
      </p:sp>
    </p:spTree>
    <p:extLst>
      <p:ext uri="{BB962C8B-B14F-4D97-AF65-F5344CB8AC3E}">
        <p14:creationId xmlns:p14="http://schemas.microsoft.com/office/powerpoint/2010/main" val="3009213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17411"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5FB44A6D-9615-4EC2-A4C7-496533BCA0CF}" type="slidenum">
              <a:rPr lang="en-US">
                <a:solidFill>
                  <a:srgbClr val="DEF5FA"/>
                </a:solidFill>
                <a:latin typeface="Arial" charset="0"/>
              </a:rPr>
              <a:pPr/>
              <a:t>13</a:t>
            </a:fld>
            <a:endParaRPr lang="en-US">
              <a:solidFill>
                <a:srgbClr val="DEF5FA"/>
              </a:solidFill>
              <a:latin typeface="Arial" charset="0"/>
            </a:endParaRPr>
          </a:p>
        </p:txBody>
      </p:sp>
      <p:sp>
        <p:nvSpPr>
          <p:cNvPr id="17412" name="Rectangle 2"/>
          <p:cNvSpPr>
            <a:spLocks noGrp="1" noChangeArrowheads="1"/>
          </p:cNvSpPr>
          <p:nvPr>
            <p:ph type="title"/>
          </p:nvPr>
        </p:nvSpPr>
        <p:spPr>
          <a:xfrm>
            <a:off x="1066800" y="228600"/>
            <a:ext cx="7772400" cy="1143000"/>
          </a:xfrm>
        </p:spPr>
        <p:txBody>
          <a:bodyPr/>
          <a:lstStyle/>
          <a:p>
            <a:r>
              <a:rPr lang="en-US" smtClean="0"/>
              <a:t>Profile of an Arab Negotiator</a:t>
            </a:r>
          </a:p>
        </p:txBody>
      </p:sp>
      <p:sp>
        <p:nvSpPr>
          <p:cNvPr id="17413" name="Rectangle 3"/>
          <p:cNvSpPr>
            <a:spLocks noGrp="1" noChangeArrowheads="1"/>
          </p:cNvSpPr>
          <p:nvPr>
            <p:ph type="body" idx="1"/>
          </p:nvPr>
        </p:nvSpPr>
        <p:spPr>
          <a:xfrm>
            <a:off x="1066800" y="1295400"/>
            <a:ext cx="7772400" cy="4572000"/>
          </a:xfrm>
        </p:spPr>
        <p:txBody>
          <a:bodyPr>
            <a:normAutofit fontScale="92500" lnSpcReduction="10000"/>
          </a:bodyPr>
          <a:lstStyle/>
          <a:p>
            <a:r>
              <a:rPr lang="en-US" sz="2400" smtClean="0"/>
              <a:t>Is able to resist any kind of pressure that the opponents could try to exercise on him</a:t>
            </a:r>
          </a:p>
          <a:p>
            <a:r>
              <a:rPr lang="en-US" sz="2400" smtClean="0"/>
              <a:t>Uses references to people who are highly respected by the opponents to persuade them to change their minds on some issues</a:t>
            </a:r>
          </a:p>
          <a:p>
            <a:r>
              <a:rPr lang="en-US" sz="2400" smtClean="0"/>
              <a:t>Can keep secrets and in so doing gains the confidence of the negotiating parties</a:t>
            </a:r>
          </a:p>
          <a:p>
            <a:r>
              <a:rPr lang="en-US" sz="2400" smtClean="0"/>
              <a:t>Controls his temper and emotions</a:t>
            </a:r>
          </a:p>
          <a:p>
            <a:r>
              <a:rPr lang="en-US" sz="2400" smtClean="0"/>
              <a:t>Can use conference as mediating devices</a:t>
            </a:r>
          </a:p>
          <a:p>
            <a:r>
              <a:rPr lang="en-US" sz="2400" smtClean="0"/>
              <a:t>Knows that the opponent will have problems in carrying out the decisions made during the negotiation</a:t>
            </a:r>
          </a:p>
          <a:p>
            <a:r>
              <a:rPr lang="en-US" sz="2400" smtClean="0"/>
              <a:t>Is able to cope with the Arab disregard for time</a:t>
            </a:r>
          </a:p>
        </p:txBody>
      </p:sp>
    </p:spTree>
    <p:extLst>
      <p:ext uri="{BB962C8B-B14F-4D97-AF65-F5344CB8AC3E}">
        <p14:creationId xmlns:p14="http://schemas.microsoft.com/office/powerpoint/2010/main" val="1712145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18435" name="Slide Number Placeholder 4"/>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CF53D208-A2F7-4168-8FA4-EFF7ED819630}" type="slidenum">
              <a:rPr lang="en-US">
                <a:solidFill>
                  <a:srgbClr val="DEF5FA"/>
                </a:solidFill>
                <a:latin typeface="Arial" charset="0"/>
              </a:rPr>
              <a:pPr/>
              <a:t>14</a:t>
            </a:fld>
            <a:endParaRPr lang="en-US">
              <a:solidFill>
                <a:srgbClr val="DEF5FA"/>
              </a:solidFill>
              <a:latin typeface="Arial" charset="0"/>
            </a:endParaRPr>
          </a:p>
        </p:txBody>
      </p:sp>
      <p:sp>
        <p:nvSpPr>
          <p:cNvPr id="18436" name="Rectangle 2"/>
          <p:cNvSpPr>
            <a:spLocks noGrp="1" noChangeArrowheads="1"/>
          </p:cNvSpPr>
          <p:nvPr>
            <p:ph type="title"/>
          </p:nvPr>
        </p:nvSpPr>
        <p:spPr/>
        <p:txBody>
          <a:bodyPr/>
          <a:lstStyle/>
          <a:p>
            <a:r>
              <a:rPr lang="en-US" smtClean="0"/>
              <a:t>Managing Negotiation</a:t>
            </a:r>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00200"/>
            <a:ext cx="43815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715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19459"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134120C4-A42C-4C2B-B824-DB1FCF5CB69B}" type="slidenum">
              <a:rPr lang="en-US">
                <a:solidFill>
                  <a:srgbClr val="DEF5FA"/>
                </a:solidFill>
                <a:latin typeface="Arial" charset="0"/>
              </a:rPr>
              <a:pPr/>
              <a:t>15</a:t>
            </a:fld>
            <a:endParaRPr lang="en-US">
              <a:solidFill>
                <a:srgbClr val="DEF5FA"/>
              </a:solidFill>
              <a:latin typeface="Arial" charset="0"/>
            </a:endParaRPr>
          </a:p>
        </p:txBody>
      </p:sp>
      <p:sp>
        <p:nvSpPr>
          <p:cNvPr id="19460" name="Rectangle 2"/>
          <p:cNvSpPr>
            <a:spLocks noGrp="1" noChangeArrowheads="1"/>
          </p:cNvSpPr>
          <p:nvPr>
            <p:ph type="title"/>
          </p:nvPr>
        </p:nvSpPr>
        <p:spPr/>
        <p:txBody>
          <a:bodyPr/>
          <a:lstStyle/>
          <a:p>
            <a:r>
              <a:rPr lang="en-US" smtClean="0"/>
              <a:t>Managing Negotiation</a:t>
            </a:r>
          </a:p>
        </p:txBody>
      </p:sp>
      <p:sp>
        <p:nvSpPr>
          <p:cNvPr id="19461" name="Rectangle 3"/>
          <p:cNvSpPr>
            <a:spLocks noGrp="1" noChangeArrowheads="1"/>
          </p:cNvSpPr>
          <p:nvPr>
            <p:ph type="body" idx="1"/>
          </p:nvPr>
        </p:nvSpPr>
        <p:spPr/>
        <p:txBody>
          <a:bodyPr/>
          <a:lstStyle/>
          <a:p>
            <a:r>
              <a:rPr lang="en-US" smtClean="0"/>
              <a:t>Successful management of intercultural negotiations requires the manager</a:t>
            </a:r>
          </a:p>
          <a:p>
            <a:pPr lvl="1"/>
            <a:r>
              <a:rPr lang="en-US" smtClean="0"/>
              <a:t>To gain specific knowledge of the parties in the upcoming meeting</a:t>
            </a:r>
          </a:p>
          <a:p>
            <a:pPr lvl="1"/>
            <a:r>
              <a:rPr lang="en-US" smtClean="0"/>
              <a:t>To prepare accordingly to adjust to and control the situation</a:t>
            </a:r>
          </a:p>
          <a:p>
            <a:pPr lvl="1"/>
            <a:r>
              <a:rPr lang="en-US" smtClean="0"/>
              <a:t>To be innovative</a:t>
            </a:r>
          </a:p>
        </p:txBody>
      </p:sp>
    </p:spTree>
    <p:extLst>
      <p:ext uri="{BB962C8B-B14F-4D97-AF65-F5344CB8AC3E}">
        <p14:creationId xmlns:p14="http://schemas.microsoft.com/office/powerpoint/2010/main" val="625945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21507"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BDF8C656-C4A7-4612-966B-2A44CDD105E9}" type="slidenum">
              <a:rPr lang="en-US">
                <a:solidFill>
                  <a:srgbClr val="DEF5FA"/>
                </a:solidFill>
                <a:latin typeface="Arial" charset="0"/>
              </a:rPr>
              <a:pPr/>
              <a:t>16</a:t>
            </a:fld>
            <a:endParaRPr lang="en-US">
              <a:solidFill>
                <a:srgbClr val="DEF5FA"/>
              </a:solidFill>
              <a:latin typeface="Arial" charset="0"/>
            </a:endParaRPr>
          </a:p>
        </p:txBody>
      </p:sp>
      <p:sp>
        <p:nvSpPr>
          <p:cNvPr id="21508" name="Rectangle 2"/>
          <p:cNvSpPr>
            <a:spLocks noGrp="1" noChangeArrowheads="1"/>
          </p:cNvSpPr>
          <p:nvPr>
            <p:ph type="title"/>
          </p:nvPr>
        </p:nvSpPr>
        <p:spPr/>
        <p:txBody>
          <a:bodyPr>
            <a:normAutofit fontScale="90000"/>
          </a:bodyPr>
          <a:lstStyle/>
          <a:p>
            <a:r>
              <a:rPr lang="en-US" sz="4000" smtClean="0"/>
              <a:t>Comparative Management in Focus: Negotiating with the Chinese</a:t>
            </a:r>
          </a:p>
        </p:txBody>
      </p:sp>
      <p:sp>
        <p:nvSpPr>
          <p:cNvPr id="21509" name="Rectangle 3"/>
          <p:cNvSpPr>
            <a:spLocks noGrp="1" noChangeArrowheads="1"/>
          </p:cNvSpPr>
          <p:nvPr>
            <p:ph type="body" idx="1"/>
          </p:nvPr>
        </p:nvSpPr>
        <p:spPr/>
        <p:txBody>
          <a:bodyPr/>
          <a:lstStyle/>
          <a:p>
            <a:pPr algn="ctr">
              <a:lnSpc>
                <a:spcPct val="80000"/>
              </a:lnSpc>
              <a:buFontTx/>
              <a:buNone/>
            </a:pPr>
            <a:r>
              <a:rPr lang="en-US" i="1" smtClean="0"/>
              <a:t>The Chinese think in terms of process that has no culmination. Americans think in terms of concrete solutions to specific problems. . . . The Chinese approach is impersonal, patient and aloof . . .To Americans, Chinese leaders seem polite but aloof and condescending. To the Chinese, Americans appear erratic and somewhat frivolous.</a:t>
            </a:r>
          </a:p>
          <a:p>
            <a:pPr algn="ctr">
              <a:lnSpc>
                <a:spcPct val="80000"/>
              </a:lnSpc>
              <a:buFontTx/>
              <a:buNone/>
            </a:pPr>
            <a:r>
              <a:rPr lang="en-US" sz="2800" i="1" smtClean="0"/>
              <a:t>—</a:t>
            </a:r>
            <a:r>
              <a:rPr lang="en-US" sz="2000" smtClean="0"/>
              <a:t>Henry Kissinger,</a:t>
            </a:r>
          </a:p>
          <a:p>
            <a:pPr algn="ctr">
              <a:lnSpc>
                <a:spcPct val="80000"/>
              </a:lnSpc>
              <a:buFontTx/>
              <a:buNone/>
            </a:pPr>
            <a:r>
              <a:rPr lang="en-US" sz="2000" smtClean="0"/>
              <a:t>Newsweek, May, 2001</a:t>
            </a:r>
          </a:p>
          <a:p>
            <a:pPr>
              <a:lnSpc>
                <a:spcPct val="80000"/>
              </a:lnSpc>
              <a:buFontTx/>
              <a:buNone/>
            </a:pPr>
            <a:endParaRPr lang="en-US" sz="2800" smtClean="0"/>
          </a:p>
        </p:txBody>
      </p:sp>
    </p:spTree>
    <p:extLst>
      <p:ext uri="{BB962C8B-B14F-4D97-AF65-F5344CB8AC3E}">
        <p14:creationId xmlns:p14="http://schemas.microsoft.com/office/powerpoint/2010/main" val="1562839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22531"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594D50D1-EB19-4081-A6AA-77424BB446D2}" type="slidenum">
              <a:rPr lang="en-US">
                <a:solidFill>
                  <a:srgbClr val="DEF5FA"/>
                </a:solidFill>
                <a:latin typeface="Arial" charset="0"/>
              </a:rPr>
              <a:pPr/>
              <a:t>17</a:t>
            </a:fld>
            <a:endParaRPr lang="en-US">
              <a:solidFill>
                <a:srgbClr val="DEF5FA"/>
              </a:solidFill>
              <a:latin typeface="Arial" charset="0"/>
            </a:endParaRPr>
          </a:p>
        </p:txBody>
      </p:sp>
      <p:sp>
        <p:nvSpPr>
          <p:cNvPr id="22532" name="Rectangle 2"/>
          <p:cNvSpPr>
            <a:spLocks noGrp="1" noChangeArrowheads="1"/>
          </p:cNvSpPr>
          <p:nvPr>
            <p:ph type="title"/>
          </p:nvPr>
        </p:nvSpPr>
        <p:spPr/>
        <p:txBody>
          <a:bodyPr>
            <a:normAutofit fontScale="90000"/>
          </a:bodyPr>
          <a:lstStyle/>
          <a:p>
            <a:r>
              <a:rPr lang="en-US" sz="4000" smtClean="0"/>
              <a:t>Comparative Management in Focus: Negotiating with the Chinese</a:t>
            </a:r>
          </a:p>
        </p:txBody>
      </p:sp>
      <p:sp>
        <p:nvSpPr>
          <p:cNvPr id="22533" name="Rectangle 3"/>
          <p:cNvSpPr>
            <a:spLocks noGrp="1" noChangeArrowheads="1"/>
          </p:cNvSpPr>
          <p:nvPr>
            <p:ph type="body" idx="1"/>
          </p:nvPr>
        </p:nvSpPr>
        <p:spPr/>
        <p:txBody>
          <a:bodyPr/>
          <a:lstStyle/>
          <a:p>
            <a:pPr>
              <a:lnSpc>
                <a:spcPct val="90000"/>
              </a:lnSpc>
            </a:pPr>
            <a:r>
              <a:rPr lang="en-US" sz="2800" smtClean="0"/>
              <a:t>Business people have two major areas of conflict when negotiating with the Chinese</a:t>
            </a:r>
          </a:p>
          <a:p>
            <a:pPr lvl="1">
              <a:lnSpc>
                <a:spcPct val="90000"/>
              </a:lnSpc>
            </a:pPr>
            <a:r>
              <a:rPr lang="en-US" sz="2400" smtClean="0"/>
              <a:t>Amount of detail about product characteristics</a:t>
            </a:r>
          </a:p>
          <a:p>
            <a:pPr lvl="1">
              <a:lnSpc>
                <a:spcPct val="90000"/>
              </a:lnSpc>
            </a:pPr>
            <a:r>
              <a:rPr lang="en-US" sz="2400" smtClean="0"/>
              <a:t>Apparent insincerity about reaching an agreement</a:t>
            </a:r>
          </a:p>
          <a:p>
            <a:pPr>
              <a:lnSpc>
                <a:spcPct val="90000"/>
              </a:lnSpc>
            </a:pPr>
            <a:r>
              <a:rPr lang="en-US" sz="2800" smtClean="0"/>
              <a:t>Chinese negotiation process is affected by three cultural norms</a:t>
            </a:r>
          </a:p>
          <a:p>
            <a:pPr lvl="1">
              <a:lnSpc>
                <a:spcPct val="90000"/>
              </a:lnSpc>
            </a:pPr>
            <a:r>
              <a:rPr lang="en-US" sz="2400" smtClean="0"/>
              <a:t>Politeness and emotional restraint</a:t>
            </a:r>
          </a:p>
          <a:p>
            <a:pPr lvl="1">
              <a:lnSpc>
                <a:spcPct val="90000"/>
              </a:lnSpc>
            </a:pPr>
            <a:r>
              <a:rPr lang="en-US" sz="2400" smtClean="0"/>
              <a:t>Emphasis on social obligations</a:t>
            </a:r>
          </a:p>
          <a:p>
            <a:pPr lvl="1">
              <a:lnSpc>
                <a:spcPct val="90000"/>
              </a:lnSpc>
            </a:pPr>
            <a:r>
              <a:rPr lang="en-US" sz="2400" smtClean="0"/>
              <a:t>Belief in the interconnection of work, family, and friendship</a:t>
            </a:r>
          </a:p>
        </p:txBody>
      </p:sp>
    </p:spTree>
    <p:extLst>
      <p:ext uri="{BB962C8B-B14F-4D97-AF65-F5344CB8AC3E}">
        <p14:creationId xmlns:p14="http://schemas.microsoft.com/office/powerpoint/2010/main" val="107807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23555"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62F3B04F-45A7-4197-9640-6B05D9A36553}" type="slidenum">
              <a:rPr lang="en-US">
                <a:solidFill>
                  <a:srgbClr val="DEF5FA"/>
                </a:solidFill>
                <a:latin typeface="Arial" charset="0"/>
              </a:rPr>
              <a:pPr/>
              <a:t>18</a:t>
            </a:fld>
            <a:endParaRPr lang="en-US">
              <a:solidFill>
                <a:srgbClr val="DEF5FA"/>
              </a:solidFill>
              <a:latin typeface="Arial" charset="0"/>
            </a:endParaRPr>
          </a:p>
        </p:txBody>
      </p:sp>
      <p:sp>
        <p:nvSpPr>
          <p:cNvPr id="23556" name="Rectangle 2"/>
          <p:cNvSpPr>
            <a:spLocks noGrp="1" noChangeArrowheads="1"/>
          </p:cNvSpPr>
          <p:nvPr>
            <p:ph type="title"/>
          </p:nvPr>
        </p:nvSpPr>
        <p:spPr/>
        <p:txBody>
          <a:bodyPr>
            <a:normAutofit fontScale="90000"/>
          </a:bodyPr>
          <a:lstStyle/>
          <a:p>
            <a:r>
              <a:rPr lang="en-US" sz="4000" smtClean="0"/>
              <a:t>Comparative Management in Focus: Negotiating with the Chinese</a:t>
            </a:r>
          </a:p>
        </p:txBody>
      </p:sp>
      <p:sp>
        <p:nvSpPr>
          <p:cNvPr id="23557" name="Rectangle 3"/>
          <p:cNvSpPr>
            <a:spLocks noGrp="1" noChangeArrowheads="1"/>
          </p:cNvSpPr>
          <p:nvPr>
            <p:ph type="body" idx="1"/>
          </p:nvPr>
        </p:nvSpPr>
        <p:spPr/>
        <p:txBody>
          <a:bodyPr/>
          <a:lstStyle/>
          <a:p>
            <a:r>
              <a:rPr lang="en-US" sz="2800" smtClean="0"/>
              <a:t>Tips to foreigners conducting business in China</a:t>
            </a:r>
          </a:p>
          <a:p>
            <a:pPr lvl="1"/>
            <a:r>
              <a:rPr lang="en-US" sz="2400" smtClean="0"/>
              <a:t>Practice patience</a:t>
            </a:r>
          </a:p>
          <a:p>
            <a:pPr lvl="1"/>
            <a:r>
              <a:rPr lang="en-US" sz="2400" smtClean="0"/>
              <a:t>Accept prolonged periods of stalemate</a:t>
            </a:r>
          </a:p>
          <a:p>
            <a:pPr lvl="1"/>
            <a:r>
              <a:rPr lang="en-US" sz="2400" smtClean="0"/>
              <a:t>Refrain from exaggerated expectations</a:t>
            </a:r>
          </a:p>
          <a:p>
            <a:pPr lvl="1"/>
            <a:r>
              <a:rPr lang="en-US" sz="2400" smtClean="0"/>
              <a:t>Discount Chinese rhetoric about future prospects</a:t>
            </a:r>
          </a:p>
          <a:p>
            <a:pPr lvl="1"/>
            <a:r>
              <a:rPr lang="en-US" sz="2400" smtClean="0"/>
              <a:t>Expect the Chinese to try to manipulate by shaming</a:t>
            </a:r>
          </a:p>
          <a:p>
            <a:pPr lvl="1"/>
            <a:r>
              <a:rPr lang="en-US" sz="2400" smtClean="0"/>
              <a:t>Resist the temptation to believe that difficulties are your fault</a:t>
            </a:r>
          </a:p>
          <a:p>
            <a:pPr lvl="1"/>
            <a:r>
              <a:rPr lang="en-US" sz="2400" smtClean="0"/>
              <a:t>Try to understand Chinese cultural traits</a:t>
            </a:r>
          </a:p>
        </p:txBody>
      </p:sp>
    </p:spTree>
    <p:extLst>
      <p:ext uri="{BB962C8B-B14F-4D97-AF65-F5344CB8AC3E}">
        <p14:creationId xmlns:p14="http://schemas.microsoft.com/office/powerpoint/2010/main" val="3520442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24579" name="Slide Number Placeholder 4"/>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99D1683A-E88D-4D85-BD03-23EB53CCC6BA}" type="slidenum">
              <a:rPr lang="en-US">
                <a:solidFill>
                  <a:srgbClr val="DEF5FA"/>
                </a:solidFill>
                <a:latin typeface="Arial" charset="0"/>
              </a:rPr>
              <a:pPr/>
              <a:t>19</a:t>
            </a:fld>
            <a:endParaRPr lang="en-US">
              <a:solidFill>
                <a:srgbClr val="DEF5FA"/>
              </a:solidFill>
              <a:latin typeface="Arial" charset="0"/>
            </a:endParaRPr>
          </a:p>
        </p:txBody>
      </p:sp>
      <p:sp>
        <p:nvSpPr>
          <p:cNvPr id="24580" name="Rectangle 4"/>
          <p:cNvSpPr>
            <a:spLocks noGrp="1" noChangeArrowheads="1"/>
          </p:cNvSpPr>
          <p:nvPr>
            <p:ph type="title"/>
          </p:nvPr>
        </p:nvSpPr>
        <p:spPr/>
        <p:txBody>
          <a:bodyPr/>
          <a:lstStyle/>
          <a:p>
            <a:r>
              <a:rPr lang="en-US" smtClean="0"/>
              <a:t>Managing Conflict</a:t>
            </a:r>
          </a:p>
        </p:txBody>
      </p:sp>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905000"/>
            <a:ext cx="77089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018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10243" name="Slide Number Placeholder 4"/>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9F59648D-2C30-4BF8-93BB-AB574735EC53}" type="slidenum">
              <a:rPr lang="en-US">
                <a:solidFill>
                  <a:srgbClr val="DEF5FA"/>
                </a:solidFill>
                <a:latin typeface="Arial" charset="0"/>
              </a:rPr>
              <a:pPr/>
              <a:t>2</a:t>
            </a:fld>
            <a:endParaRPr lang="en-US">
              <a:solidFill>
                <a:srgbClr val="DEF5FA"/>
              </a:solidFill>
              <a:latin typeface="Arial" charset="0"/>
            </a:endParaRPr>
          </a:p>
        </p:txBody>
      </p:sp>
      <p:sp>
        <p:nvSpPr>
          <p:cNvPr id="10244" name="Rectangle 2"/>
          <p:cNvSpPr>
            <a:spLocks noGrp="1" noChangeArrowheads="1"/>
          </p:cNvSpPr>
          <p:nvPr>
            <p:ph type="title"/>
          </p:nvPr>
        </p:nvSpPr>
        <p:spPr/>
        <p:txBody>
          <a:bodyPr>
            <a:normAutofit fontScale="90000"/>
          </a:bodyPr>
          <a:lstStyle/>
          <a:p>
            <a:r>
              <a:rPr lang="en-US" smtClean="0"/>
              <a:t>Understanding Negotiation Styles</a:t>
            </a:r>
          </a:p>
        </p:txBody>
      </p:sp>
      <p:pic>
        <p:nvPicPr>
          <p:cNvPr id="102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724025"/>
            <a:ext cx="782002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07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26627"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5BC312DB-C114-46DD-BA19-D2A9E01A56EF}" type="slidenum">
              <a:rPr lang="en-US">
                <a:solidFill>
                  <a:srgbClr val="DEF5FA"/>
                </a:solidFill>
                <a:latin typeface="Arial" charset="0"/>
              </a:rPr>
              <a:pPr/>
              <a:t>20</a:t>
            </a:fld>
            <a:endParaRPr lang="en-US">
              <a:solidFill>
                <a:srgbClr val="DEF5FA"/>
              </a:solidFill>
              <a:latin typeface="Arial" charset="0"/>
            </a:endParaRPr>
          </a:p>
        </p:txBody>
      </p:sp>
      <p:sp>
        <p:nvSpPr>
          <p:cNvPr id="26628" name="Rectangle 2"/>
          <p:cNvSpPr>
            <a:spLocks noGrp="1" noChangeArrowheads="1"/>
          </p:cNvSpPr>
          <p:nvPr>
            <p:ph type="title"/>
          </p:nvPr>
        </p:nvSpPr>
        <p:spPr/>
        <p:txBody>
          <a:bodyPr>
            <a:normAutofit fontScale="90000"/>
          </a:bodyPr>
          <a:lstStyle/>
          <a:p>
            <a:r>
              <a:rPr lang="en-US" sz="4000" smtClean="0"/>
              <a:t>Cultural Variables Affecting Decision Making</a:t>
            </a:r>
          </a:p>
        </p:txBody>
      </p:sp>
      <p:sp>
        <p:nvSpPr>
          <p:cNvPr id="26629" name="Rectangle 3"/>
          <p:cNvSpPr>
            <a:spLocks noGrp="1" noChangeArrowheads="1"/>
          </p:cNvSpPr>
          <p:nvPr>
            <p:ph type="body" idx="1"/>
          </p:nvPr>
        </p:nvSpPr>
        <p:spPr/>
        <p:txBody>
          <a:bodyPr/>
          <a:lstStyle/>
          <a:p>
            <a:r>
              <a:rPr lang="en-US" smtClean="0"/>
              <a:t>Objective (basing decisions on rationality) versus subjective (basing decisions on emotions) approach</a:t>
            </a:r>
          </a:p>
          <a:p>
            <a:r>
              <a:rPr lang="en-US" smtClean="0"/>
              <a:t>Risk tolerance</a:t>
            </a:r>
          </a:p>
          <a:p>
            <a:r>
              <a:rPr lang="en-US" smtClean="0"/>
              <a:t>Locus of control – internal (managers in control of events), or external (managers have little control over events)</a:t>
            </a:r>
          </a:p>
        </p:txBody>
      </p:sp>
    </p:spTree>
    <p:extLst>
      <p:ext uri="{BB962C8B-B14F-4D97-AF65-F5344CB8AC3E}">
        <p14:creationId xmlns:p14="http://schemas.microsoft.com/office/powerpoint/2010/main" val="588989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2"/>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27651" name="Slide Number Placeholder 4"/>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EC35BC02-131C-44E1-8266-19A85FE0E75C}" type="slidenum">
              <a:rPr lang="en-US">
                <a:solidFill>
                  <a:srgbClr val="DEF5FA"/>
                </a:solidFill>
                <a:latin typeface="Arial" charset="0"/>
              </a:rPr>
              <a:pPr/>
              <a:t>21</a:t>
            </a:fld>
            <a:endParaRPr lang="en-US">
              <a:solidFill>
                <a:srgbClr val="DEF5FA"/>
              </a:solidFill>
              <a:latin typeface="Arial" charset="0"/>
            </a:endParaRPr>
          </a:p>
        </p:txBody>
      </p:sp>
      <p:sp>
        <p:nvSpPr>
          <p:cNvPr id="27652" name="Rectangle 2"/>
          <p:cNvSpPr>
            <a:spLocks noGrp="1" noChangeArrowheads="1"/>
          </p:cNvSpPr>
          <p:nvPr>
            <p:ph type="title"/>
          </p:nvPr>
        </p:nvSpPr>
        <p:spPr/>
        <p:txBody>
          <a:bodyPr>
            <a:normAutofit fontScale="90000"/>
          </a:bodyPr>
          <a:lstStyle/>
          <a:p>
            <a:r>
              <a:rPr lang="en-US" sz="4000" smtClean="0"/>
              <a:t>Cultural Variables Affecting Decision Making</a:t>
            </a:r>
          </a:p>
        </p:txBody>
      </p:sp>
      <p:pic>
        <p:nvPicPr>
          <p:cNvPr id="276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77057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548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28675" name="Slide Number Placeholder 4"/>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26EE5498-110A-4F33-B9A3-172FA6043BC5}" type="slidenum">
              <a:rPr lang="en-US">
                <a:solidFill>
                  <a:srgbClr val="DEF5FA"/>
                </a:solidFill>
                <a:latin typeface="Arial" charset="0"/>
              </a:rPr>
              <a:pPr/>
              <a:t>22</a:t>
            </a:fld>
            <a:endParaRPr lang="en-US">
              <a:solidFill>
                <a:srgbClr val="DEF5FA"/>
              </a:solidFill>
              <a:latin typeface="Arial" charset="0"/>
            </a:endParaRPr>
          </a:p>
        </p:txBody>
      </p:sp>
      <p:sp>
        <p:nvSpPr>
          <p:cNvPr id="28676" name="Rectangle 2"/>
          <p:cNvSpPr>
            <a:spLocks noGrp="1" noChangeArrowheads="1"/>
          </p:cNvSpPr>
          <p:nvPr>
            <p:ph type="title"/>
          </p:nvPr>
        </p:nvSpPr>
        <p:spPr/>
        <p:txBody>
          <a:bodyPr>
            <a:normAutofit fontScale="90000"/>
          </a:bodyPr>
          <a:lstStyle/>
          <a:p>
            <a:r>
              <a:rPr lang="en-US" sz="4000" smtClean="0"/>
              <a:t>Comparative Management in Focus: Decision Making in Japan</a:t>
            </a:r>
          </a:p>
        </p:txBody>
      </p:sp>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76400"/>
            <a:ext cx="495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956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30723" name="Slide Number Placeholder 4"/>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50648A47-05E7-4125-A8B6-11BFA7715984}" type="slidenum">
              <a:rPr lang="en-US">
                <a:solidFill>
                  <a:srgbClr val="DEF5FA"/>
                </a:solidFill>
                <a:latin typeface="Arial" charset="0"/>
              </a:rPr>
              <a:pPr/>
              <a:t>23</a:t>
            </a:fld>
            <a:endParaRPr lang="en-US">
              <a:solidFill>
                <a:srgbClr val="DEF5FA"/>
              </a:solidFill>
              <a:latin typeface="Arial" charset="0"/>
            </a:endParaRPr>
          </a:p>
        </p:txBody>
      </p:sp>
      <p:sp>
        <p:nvSpPr>
          <p:cNvPr id="30724" name="Rectangle 2"/>
          <p:cNvSpPr>
            <a:spLocks noGrp="1" noChangeArrowheads="1"/>
          </p:cNvSpPr>
          <p:nvPr>
            <p:ph type="title"/>
          </p:nvPr>
        </p:nvSpPr>
        <p:spPr/>
        <p:txBody>
          <a:bodyPr/>
          <a:lstStyle/>
          <a:p>
            <a:r>
              <a:rPr lang="en-US" smtClean="0"/>
              <a:t>Stakeholders </a:t>
            </a:r>
          </a:p>
        </p:txBody>
      </p:sp>
      <p:pic>
        <p:nvPicPr>
          <p:cNvPr id="307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09800"/>
            <a:ext cx="7696200" cy="327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Text Box 5"/>
          <p:cNvSpPr txBox="1">
            <a:spLocks noChangeArrowheads="1"/>
          </p:cNvSpPr>
          <p:nvPr/>
        </p:nvSpPr>
        <p:spPr bwMode="auto">
          <a:xfrm>
            <a:off x="4038600" y="6019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solidFill>
                  <a:prstClr val="black"/>
                </a:solidFill>
                <a:hlinkClick r:id="rId4" action="ppaction://hlinksldjump"/>
              </a:rPr>
              <a:t>Return</a:t>
            </a:r>
            <a:endParaRPr lang="en-US">
              <a:solidFill>
                <a:prstClr val="black"/>
              </a:solidFill>
            </a:endParaRPr>
          </a:p>
        </p:txBody>
      </p:sp>
    </p:spTree>
    <p:extLst>
      <p:ext uri="{BB962C8B-B14F-4D97-AF65-F5344CB8AC3E}">
        <p14:creationId xmlns:p14="http://schemas.microsoft.com/office/powerpoint/2010/main" val="3790146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2"/>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32771" name="Slide Number Placeholder 4"/>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A8D39791-2DE6-44E9-B4B1-22B6676E318C}" type="slidenum">
              <a:rPr lang="en-US">
                <a:solidFill>
                  <a:srgbClr val="DEF5FA"/>
                </a:solidFill>
                <a:latin typeface="Arial" charset="0"/>
              </a:rPr>
              <a:pPr/>
              <a:t>24</a:t>
            </a:fld>
            <a:endParaRPr lang="en-US">
              <a:solidFill>
                <a:srgbClr val="DEF5FA"/>
              </a:solidFill>
              <a:latin typeface="Arial" charset="0"/>
            </a:endParaRPr>
          </a:p>
        </p:txBody>
      </p:sp>
      <p:sp>
        <p:nvSpPr>
          <p:cNvPr id="32772" name="Rectangle 2"/>
          <p:cNvSpPr>
            <a:spLocks noGrp="1" noChangeArrowheads="1"/>
          </p:cNvSpPr>
          <p:nvPr>
            <p:ph type="title"/>
          </p:nvPr>
        </p:nvSpPr>
        <p:spPr/>
        <p:txBody>
          <a:bodyPr/>
          <a:lstStyle/>
          <a:p>
            <a:r>
              <a:rPr lang="en-US" smtClean="0"/>
              <a:t>Persuasion Tactics</a:t>
            </a:r>
          </a:p>
        </p:txBody>
      </p:sp>
      <p:sp>
        <p:nvSpPr>
          <p:cNvPr id="32773" name="Text Box 4"/>
          <p:cNvSpPr txBox="1">
            <a:spLocks noChangeArrowheads="1"/>
          </p:cNvSpPr>
          <p:nvPr/>
        </p:nvSpPr>
        <p:spPr bwMode="auto">
          <a:xfrm>
            <a:off x="4038600" y="6019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solidFill>
                  <a:prstClr val="black"/>
                </a:solidFill>
                <a:hlinkClick r:id="rId2" action="ppaction://hlinksldjump"/>
              </a:rPr>
              <a:t>Return</a:t>
            </a:r>
            <a:endParaRPr lang="en-US">
              <a:solidFill>
                <a:prstClr val="black"/>
              </a:solidFill>
            </a:endParaRPr>
          </a:p>
        </p:txBody>
      </p:sp>
      <p:pic>
        <p:nvPicPr>
          <p:cNvPr id="327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7467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176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lIns="103236" tIns="51618" rIns="103236" bIns="51618">
            <a:normAutofit fontScale="90000"/>
          </a:bodyPr>
          <a:lstStyle/>
          <a:p>
            <a:pPr eaLnBrk="1" hangingPunct="1"/>
            <a:r>
              <a:rPr lang="en-US" smtClean="0"/>
              <a:t>Explicit and Implicit Communication</a:t>
            </a:r>
          </a:p>
        </p:txBody>
      </p:sp>
      <p:sp>
        <p:nvSpPr>
          <p:cNvPr id="142342" name="Line 6"/>
          <p:cNvSpPr>
            <a:spLocks noChangeShapeType="1"/>
          </p:cNvSpPr>
          <p:nvPr/>
        </p:nvSpPr>
        <p:spPr bwMode="auto">
          <a:xfrm flipV="1">
            <a:off x="2310695" y="1981933"/>
            <a:ext cx="5344583" cy="42715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pt-PT"/>
          </a:p>
        </p:txBody>
      </p:sp>
      <p:grpSp>
        <p:nvGrpSpPr>
          <p:cNvPr id="2" name="Group 21"/>
          <p:cNvGrpSpPr>
            <a:grpSpLocks/>
          </p:cNvGrpSpPr>
          <p:nvPr/>
        </p:nvGrpSpPr>
        <p:grpSpPr bwMode="auto">
          <a:xfrm>
            <a:off x="1151821" y="1793265"/>
            <a:ext cx="7270750" cy="4615962"/>
            <a:chOff x="653" y="979"/>
            <a:chExt cx="4122" cy="2520"/>
          </a:xfrm>
        </p:grpSpPr>
        <p:grpSp>
          <p:nvGrpSpPr>
            <p:cNvPr id="6160" name="Group 20"/>
            <p:cNvGrpSpPr>
              <a:grpSpLocks/>
            </p:cNvGrpSpPr>
            <p:nvPr/>
          </p:nvGrpSpPr>
          <p:grpSpPr bwMode="auto">
            <a:xfrm>
              <a:off x="653" y="979"/>
              <a:ext cx="4089" cy="2520"/>
              <a:chOff x="653" y="979"/>
              <a:chExt cx="4089" cy="2520"/>
            </a:xfrm>
          </p:grpSpPr>
          <p:sp>
            <p:nvSpPr>
              <p:cNvPr id="6163" name="Line 4"/>
              <p:cNvSpPr>
                <a:spLocks noChangeShapeType="1"/>
              </p:cNvSpPr>
              <p:nvPr/>
            </p:nvSpPr>
            <p:spPr bwMode="auto">
              <a:xfrm>
                <a:off x="653" y="979"/>
                <a:ext cx="0" cy="25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6164" name="Line 5"/>
              <p:cNvSpPr>
                <a:spLocks noChangeShapeType="1"/>
              </p:cNvSpPr>
              <p:nvPr/>
            </p:nvSpPr>
            <p:spPr bwMode="auto">
              <a:xfrm>
                <a:off x="653" y="3499"/>
                <a:ext cx="408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6161" name="Text Box 7"/>
            <p:cNvSpPr txBox="1">
              <a:spLocks noChangeArrowheads="1"/>
            </p:cNvSpPr>
            <p:nvPr/>
          </p:nvSpPr>
          <p:spPr bwMode="auto">
            <a:xfrm>
              <a:off x="681" y="989"/>
              <a:ext cx="1282"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spcBef>
                  <a:spcPct val="50000"/>
                </a:spcBef>
              </a:pPr>
              <a:r>
                <a:rPr lang="en-US"/>
                <a:t>High-context/implicit communication cultures</a:t>
              </a:r>
            </a:p>
          </p:txBody>
        </p:sp>
        <p:sp>
          <p:nvSpPr>
            <p:cNvPr id="6162" name="Text Box 8"/>
            <p:cNvSpPr txBox="1">
              <a:spLocks noChangeArrowheads="1"/>
            </p:cNvSpPr>
            <p:nvPr/>
          </p:nvSpPr>
          <p:spPr bwMode="auto">
            <a:xfrm>
              <a:off x="3493" y="2965"/>
              <a:ext cx="1282"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spcBef>
                  <a:spcPct val="50000"/>
                </a:spcBef>
              </a:pPr>
              <a:r>
                <a:rPr lang="en-US"/>
                <a:t>Low-context/explicit communication cultures</a:t>
              </a:r>
            </a:p>
          </p:txBody>
        </p:sp>
      </p:grpSp>
      <p:sp>
        <p:nvSpPr>
          <p:cNvPr id="142345" name="Text Box 9"/>
          <p:cNvSpPr txBox="1">
            <a:spLocks noChangeArrowheads="1"/>
          </p:cNvSpPr>
          <p:nvPr/>
        </p:nvSpPr>
        <p:spPr bwMode="auto">
          <a:xfrm>
            <a:off x="1841500" y="5599602"/>
            <a:ext cx="2261306"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spcBef>
                <a:spcPct val="50000"/>
              </a:spcBef>
            </a:pPr>
            <a:r>
              <a:rPr lang="en-US"/>
              <a:t>Germans</a:t>
            </a:r>
          </a:p>
        </p:txBody>
      </p:sp>
      <p:sp>
        <p:nvSpPr>
          <p:cNvPr id="142346" name="Text Box 10"/>
          <p:cNvSpPr txBox="1">
            <a:spLocks noChangeArrowheads="1"/>
          </p:cNvSpPr>
          <p:nvPr/>
        </p:nvSpPr>
        <p:spPr bwMode="auto">
          <a:xfrm>
            <a:off x="1266473" y="6066693"/>
            <a:ext cx="2261306"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spcBef>
                <a:spcPct val="50000"/>
              </a:spcBef>
            </a:pPr>
            <a:r>
              <a:rPr lang="en-US"/>
              <a:t>Swiss Germans</a:t>
            </a:r>
          </a:p>
        </p:txBody>
      </p:sp>
      <p:sp>
        <p:nvSpPr>
          <p:cNvPr id="142347" name="Text Box 11"/>
          <p:cNvSpPr txBox="1">
            <a:spLocks noChangeArrowheads="1"/>
          </p:cNvSpPr>
          <p:nvPr/>
        </p:nvSpPr>
        <p:spPr bwMode="auto">
          <a:xfrm>
            <a:off x="2416528" y="5132510"/>
            <a:ext cx="2261306"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spcBef>
                <a:spcPct val="50000"/>
              </a:spcBef>
            </a:pPr>
            <a:r>
              <a:rPr lang="en-US"/>
              <a:t>Scandinavians</a:t>
            </a:r>
          </a:p>
        </p:txBody>
      </p:sp>
      <p:sp>
        <p:nvSpPr>
          <p:cNvPr id="142348" name="Text Box 12"/>
          <p:cNvSpPr txBox="1">
            <a:spLocks noChangeArrowheads="1"/>
          </p:cNvSpPr>
          <p:nvPr/>
        </p:nvSpPr>
        <p:spPr bwMode="auto">
          <a:xfrm>
            <a:off x="2989793" y="4665419"/>
            <a:ext cx="2261306"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spcBef>
                <a:spcPct val="50000"/>
              </a:spcBef>
            </a:pPr>
            <a:r>
              <a:rPr lang="en-US"/>
              <a:t>North Americans</a:t>
            </a:r>
          </a:p>
        </p:txBody>
      </p:sp>
      <p:sp>
        <p:nvSpPr>
          <p:cNvPr id="142349" name="Text Box 13"/>
          <p:cNvSpPr txBox="1">
            <a:spLocks noChangeArrowheads="1"/>
          </p:cNvSpPr>
          <p:nvPr/>
        </p:nvSpPr>
        <p:spPr bwMode="auto">
          <a:xfrm>
            <a:off x="3564820" y="4198327"/>
            <a:ext cx="2261306"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spcBef>
                <a:spcPct val="50000"/>
              </a:spcBef>
            </a:pPr>
            <a:r>
              <a:rPr lang="en-US"/>
              <a:t>French</a:t>
            </a:r>
          </a:p>
        </p:txBody>
      </p:sp>
      <p:sp>
        <p:nvSpPr>
          <p:cNvPr id="142350" name="Text Box 14"/>
          <p:cNvSpPr txBox="1">
            <a:spLocks noChangeArrowheads="1"/>
          </p:cNvSpPr>
          <p:nvPr/>
        </p:nvSpPr>
        <p:spPr bwMode="auto">
          <a:xfrm>
            <a:off x="4139848" y="3733068"/>
            <a:ext cx="2261306"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spcBef>
                <a:spcPct val="50000"/>
              </a:spcBef>
            </a:pPr>
            <a:r>
              <a:rPr lang="en-US"/>
              <a:t>English</a:t>
            </a:r>
          </a:p>
        </p:txBody>
      </p:sp>
      <p:sp>
        <p:nvSpPr>
          <p:cNvPr id="142351" name="Text Box 15"/>
          <p:cNvSpPr txBox="1">
            <a:spLocks noChangeArrowheads="1"/>
          </p:cNvSpPr>
          <p:nvPr/>
        </p:nvSpPr>
        <p:spPr bwMode="auto">
          <a:xfrm>
            <a:off x="4713111" y="3265977"/>
            <a:ext cx="2261306"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spcBef>
                <a:spcPct val="50000"/>
              </a:spcBef>
            </a:pPr>
            <a:r>
              <a:rPr lang="en-US"/>
              <a:t>Italians</a:t>
            </a:r>
          </a:p>
        </p:txBody>
      </p:sp>
      <p:sp>
        <p:nvSpPr>
          <p:cNvPr id="142352" name="Text Box 16"/>
          <p:cNvSpPr txBox="1">
            <a:spLocks noChangeArrowheads="1"/>
          </p:cNvSpPr>
          <p:nvPr/>
        </p:nvSpPr>
        <p:spPr bwMode="auto">
          <a:xfrm>
            <a:off x="5288139" y="2798885"/>
            <a:ext cx="2261306"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spcBef>
                <a:spcPct val="50000"/>
              </a:spcBef>
            </a:pPr>
            <a:r>
              <a:rPr lang="en-US"/>
              <a:t>Latin Americans</a:t>
            </a:r>
          </a:p>
        </p:txBody>
      </p:sp>
      <p:sp>
        <p:nvSpPr>
          <p:cNvPr id="142353" name="Text Box 17"/>
          <p:cNvSpPr txBox="1">
            <a:spLocks noChangeArrowheads="1"/>
          </p:cNvSpPr>
          <p:nvPr/>
        </p:nvSpPr>
        <p:spPr bwMode="auto">
          <a:xfrm>
            <a:off x="5863167" y="2331794"/>
            <a:ext cx="2261306"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spcBef>
                <a:spcPct val="50000"/>
              </a:spcBef>
            </a:pPr>
            <a:r>
              <a:rPr lang="en-US"/>
              <a:t>Arabs</a:t>
            </a:r>
          </a:p>
        </p:txBody>
      </p:sp>
      <p:sp>
        <p:nvSpPr>
          <p:cNvPr id="142354" name="Text Box 18"/>
          <p:cNvSpPr txBox="1">
            <a:spLocks noChangeArrowheads="1"/>
          </p:cNvSpPr>
          <p:nvPr/>
        </p:nvSpPr>
        <p:spPr bwMode="auto">
          <a:xfrm>
            <a:off x="6436431" y="1866535"/>
            <a:ext cx="2261306"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spcBef>
                <a:spcPct val="50000"/>
              </a:spcBef>
            </a:pPr>
            <a:r>
              <a:rPr lang="en-US"/>
              <a:t>Japanese</a:t>
            </a:r>
          </a:p>
        </p:txBody>
      </p:sp>
    </p:spTree>
    <p:extLst>
      <p:ext uri="{BB962C8B-B14F-4D97-AF65-F5344CB8AC3E}">
        <p14:creationId xmlns:p14="http://schemas.microsoft.com/office/powerpoint/2010/main" val="4089174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42342"/>
                                        </p:tgtEl>
                                        <p:attrNameLst>
                                          <p:attrName>style.visibility</p:attrName>
                                        </p:attrNameLst>
                                      </p:cBhvr>
                                      <p:to>
                                        <p:strVal val="visible"/>
                                      </p:to>
                                    </p:set>
                                    <p:animEffect transition="in" filter="strips(upRight)">
                                      <p:cBhvr>
                                        <p:cTn id="12" dur="500"/>
                                        <p:tgtEl>
                                          <p:spTgt spid="142342"/>
                                        </p:tgtEl>
                                      </p:cBhvr>
                                    </p:animEffect>
                                  </p:childTnLst>
                                </p:cTn>
                              </p:par>
                            </p:childTnLst>
                          </p:cTn>
                        </p:par>
                        <p:par>
                          <p:cTn id="13" fill="hold" nodeType="afterGroup">
                            <p:stCondLst>
                              <p:cond delay="500"/>
                            </p:stCondLst>
                            <p:childTnLst>
                              <p:par>
                                <p:cTn id="14" presetID="23" presetClass="entr" presetSubtype="288" fill="hold" grpId="0" nodeType="afterEffect">
                                  <p:stCondLst>
                                    <p:cond delay="0"/>
                                  </p:stCondLst>
                                  <p:childTnLst>
                                    <p:set>
                                      <p:cBhvr>
                                        <p:cTn id="15" dur="1" fill="hold">
                                          <p:stCondLst>
                                            <p:cond delay="0"/>
                                          </p:stCondLst>
                                        </p:cTn>
                                        <p:tgtEl>
                                          <p:spTgt spid="142346"/>
                                        </p:tgtEl>
                                        <p:attrNameLst>
                                          <p:attrName>style.visibility</p:attrName>
                                        </p:attrNameLst>
                                      </p:cBhvr>
                                      <p:to>
                                        <p:strVal val="visible"/>
                                      </p:to>
                                    </p:set>
                                    <p:anim calcmode="lin" valueType="num">
                                      <p:cBhvr>
                                        <p:cTn id="16" dur="500" fill="hold"/>
                                        <p:tgtEl>
                                          <p:spTgt spid="142346"/>
                                        </p:tgtEl>
                                        <p:attrNameLst>
                                          <p:attrName>ppt_w</p:attrName>
                                        </p:attrNameLst>
                                      </p:cBhvr>
                                      <p:tavLst>
                                        <p:tav tm="0">
                                          <p:val>
                                            <p:strVal val="4/3*#ppt_w"/>
                                          </p:val>
                                        </p:tav>
                                        <p:tav tm="100000">
                                          <p:val>
                                            <p:strVal val="#ppt_w"/>
                                          </p:val>
                                        </p:tav>
                                      </p:tavLst>
                                    </p:anim>
                                    <p:anim calcmode="lin" valueType="num">
                                      <p:cBhvr>
                                        <p:cTn id="17" dur="500" fill="hold"/>
                                        <p:tgtEl>
                                          <p:spTgt spid="142346"/>
                                        </p:tgtEl>
                                        <p:attrNameLst>
                                          <p:attrName>ppt_h</p:attrName>
                                        </p:attrNameLst>
                                      </p:cBhvr>
                                      <p:tavLst>
                                        <p:tav tm="0">
                                          <p:val>
                                            <p:strVal val="4/3*#ppt_h"/>
                                          </p:val>
                                        </p:tav>
                                        <p:tav tm="100000">
                                          <p:val>
                                            <p:strVal val="#ppt_h"/>
                                          </p:val>
                                        </p:tav>
                                      </p:tavLst>
                                    </p:anim>
                                  </p:childTnLst>
                                </p:cTn>
                              </p:par>
                            </p:childTnLst>
                          </p:cTn>
                        </p:par>
                        <p:par>
                          <p:cTn id="18" fill="hold" nodeType="afterGroup">
                            <p:stCondLst>
                              <p:cond delay="1000"/>
                            </p:stCondLst>
                            <p:childTnLst>
                              <p:par>
                                <p:cTn id="19" presetID="23" presetClass="entr" presetSubtype="288" fill="hold" grpId="0" nodeType="afterEffect">
                                  <p:stCondLst>
                                    <p:cond delay="0"/>
                                  </p:stCondLst>
                                  <p:childTnLst>
                                    <p:set>
                                      <p:cBhvr>
                                        <p:cTn id="20" dur="1" fill="hold">
                                          <p:stCondLst>
                                            <p:cond delay="0"/>
                                          </p:stCondLst>
                                        </p:cTn>
                                        <p:tgtEl>
                                          <p:spTgt spid="142345"/>
                                        </p:tgtEl>
                                        <p:attrNameLst>
                                          <p:attrName>style.visibility</p:attrName>
                                        </p:attrNameLst>
                                      </p:cBhvr>
                                      <p:to>
                                        <p:strVal val="visible"/>
                                      </p:to>
                                    </p:set>
                                    <p:anim calcmode="lin" valueType="num">
                                      <p:cBhvr>
                                        <p:cTn id="21" dur="500" fill="hold"/>
                                        <p:tgtEl>
                                          <p:spTgt spid="142345"/>
                                        </p:tgtEl>
                                        <p:attrNameLst>
                                          <p:attrName>ppt_w</p:attrName>
                                        </p:attrNameLst>
                                      </p:cBhvr>
                                      <p:tavLst>
                                        <p:tav tm="0">
                                          <p:val>
                                            <p:strVal val="4/3*#ppt_w"/>
                                          </p:val>
                                        </p:tav>
                                        <p:tav tm="100000">
                                          <p:val>
                                            <p:strVal val="#ppt_w"/>
                                          </p:val>
                                        </p:tav>
                                      </p:tavLst>
                                    </p:anim>
                                    <p:anim calcmode="lin" valueType="num">
                                      <p:cBhvr>
                                        <p:cTn id="22" dur="500" fill="hold"/>
                                        <p:tgtEl>
                                          <p:spTgt spid="142345"/>
                                        </p:tgtEl>
                                        <p:attrNameLst>
                                          <p:attrName>ppt_h</p:attrName>
                                        </p:attrNameLst>
                                      </p:cBhvr>
                                      <p:tavLst>
                                        <p:tav tm="0">
                                          <p:val>
                                            <p:strVal val="4/3*#ppt_h"/>
                                          </p:val>
                                        </p:tav>
                                        <p:tav tm="100000">
                                          <p:val>
                                            <p:strVal val="#ppt_h"/>
                                          </p:val>
                                        </p:tav>
                                      </p:tavLst>
                                    </p:anim>
                                  </p:childTnLst>
                                </p:cTn>
                              </p:par>
                            </p:childTnLst>
                          </p:cTn>
                        </p:par>
                        <p:par>
                          <p:cTn id="23" fill="hold" nodeType="afterGroup">
                            <p:stCondLst>
                              <p:cond delay="1500"/>
                            </p:stCondLst>
                            <p:childTnLst>
                              <p:par>
                                <p:cTn id="24" presetID="23" presetClass="entr" presetSubtype="288" fill="hold" grpId="0" nodeType="afterEffect">
                                  <p:stCondLst>
                                    <p:cond delay="0"/>
                                  </p:stCondLst>
                                  <p:childTnLst>
                                    <p:set>
                                      <p:cBhvr>
                                        <p:cTn id="25" dur="1" fill="hold">
                                          <p:stCondLst>
                                            <p:cond delay="0"/>
                                          </p:stCondLst>
                                        </p:cTn>
                                        <p:tgtEl>
                                          <p:spTgt spid="142347"/>
                                        </p:tgtEl>
                                        <p:attrNameLst>
                                          <p:attrName>style.visibility</p:attrName>
                                        </p:attrNameLst>
                                      </p:cBhvr>
                                      <p:to>
                                        <p:strVal val="visible"/>
                                      </p:to>
                                    </p:set>
                                    <p:anim calcmode="lin" valueType="num">
                                      <p:cBhvr>
                                        <p:cTn id="26" dur="500" fill="hold"/>
                                        <p:tgtEl>
                                          <p:spTgt spid="142347"/>
                                        </p:tgtEl>
                                        <p:attrNameLst>
                                          <p:attrName>ppt_w</p:attrName>
                                        </p:attrNameLst>
                                      </p:cBhvr>
                                      <p:tavLst>
                                        <p:tav tm="0">
                                          <p:val>
                                            <p:strVal val="4/3*#ppt_w"/>
                                          </p:val>
                                        </p:tav>
                                        <p:tav tm="100000">
                                          <p:val>
                                            <p:strVal val="#ppt_w"/>
                                          </p:val>
                                        </p:tav>
                                      </p:tavLst>
                                    </p:anim>
                                    <p:anim calcmode="lin" valueType="num">
                                      <p:cBhvr>
                                        <p:cTn id="27" dur="500" fill="hold"/>
                                        <p:tgtEl>
                                          <p:spTgt spid="142347"/>
                                        </p:tgtEl>
                                        <p:attrNameLst>
                                          <p:attrName>ppt_h</p:attrName>
                                        </p:attrNameLst>
                                      </p:cBhvr>
                                      <p:tavLst>
                                        <p:tav tm="0">
                                          <p:val>
                                            <p:strVal val="4/3*#ppt_h"/>
                                          </p:val>
                                        </p:tav>
                                        <p:tav tm="100000">
                                          <p:val>
                                            <p:strVal val="#ppt_h"/>
                                          </p:val>
                                        </p:tav>
                                      </p:tavLst>
                                    </p:anim>
                                  </p:childTnLst>
                                </p:cTn>
                              </p:par>
                            </p:childTnLst>
                          </p:cTn>
                        </p:par>
                        <p:par>
                          <p:cTn id="28" fill="hold" nodeType="afterGroup">
                            <p:stCondLst>
                              <p:cond delay="2000"/>
                            </p:stCondLst>
                            <p:childTnLst>
                              <p:par>
                                <p:cTn id="29" presetID="23" presetClass="entr" presetSubtype="288" fill="hold" grpId="0" nodeType="afterEffect">
                                  <p:stCondLst>
                                    <p:cond delay="0"/>
                                  </p:stCondLst>
                                  <p:childTnLst>
                                    <p:set>
                                      <p:cBhvr>
                                        <p:cTn id="30" dur="1" fill="hold">
                                          <p:stCondLst>
                                            <p:cond delay="0"/>
                                          </p:stCondLst>
                                        </p:cTn>
                                        <p:tgtEl>
                                          <p:spTgt spid="142348"/>
                                        </p:tgtEl>
                                        <p:attrNameLst>
                                          <p:attrName>style.visibility</p:attrName>
                                        </p:attrNameLst>
                                      </p:cBhvr>
                                      <p:to>
                                        <p:strVal val="visible"/>
                                      </p:to>
                                    </p:set>
                                    <p:anim calcmode="lin" valueType="num">
                                      <p:cBhvr>
                                        <p:cTn id="31" dur="500" fill="hold"/>
                                        <p:tgtEl>
                                          <p:spTgt spid="142348"/>
                                        </p:tgtEl>
                                        <p:attrNameLst>
                                          <p:attrName>ppt_w</p:attrName>
                                        </p:attrNameLst>
                                      </p:cBhvr>
                                      <p:tavLst>
                                        <p:tav tm="0">
                                          <p:val>
                                            <p:strVal val="4/3*#ppt_w"/>
                                          </p:val>
                                        </p:tav>
                                        <p:tav tm="100000">
                                          <p:val>
                                            <p:strVal val="#ppt_w"/>
                                          </p:val>
                                        </p:tav>
                                      </p:tavLst>
                                    </p:anim>
                                    <p:anim calcmode="lin" valueType="num">
                                      <p:cBhvr>
                                        <p:cTn id="32" dur="500" fill="hold"/>
                                        <p:tgtEl>
                                          <p:spTgt spid="142348"/>
                                        </p:tgtEl>
                                        <p:attrNameLst>
                                          <p:attrName>ppt_h</p:attrName>
                                        </p:attrNameLst>
                                      </p:cBhvr>
                                      <p:tavLst>
                                        <p:tav tm="0">
                                          <p:val>
                                            <p:strVal val="4/3*#ppt_h"/>
                                          </p:val>
                                        </p:tav>
                                        <p:tav tm="100000">
                                          <p:val>
                                            <p:strVal val="#ppt_h"/>
                                          </p:val>
                                        </p:tav>
                                      </p:tavLst>
                                    </p:anim>
                                  </p:childTnLst>
                                </p:cTn>
                              </p:par>
                            </p:childTnLst>
                          </p:cTn>
                        </p:par>
                        <p:par>
                          <p:cTn id="33" fill="hold" nodeType="afterGroup">
                            <p:stCondLst>
                              <p:cond delay="2500"/>
                            </p:stCondLst>
                            <p:childTnLst>
                              <p:par>
                                <p:cTn id="34" presetID="23" presetClass="entr" presetSubtype="288" fill="hold" grpId="0" nodeType="afterEffect">
                                  <p:stCondLst>
                                    <p:cond delay="0"/>
                                  </p:stCondLst>
                                  <p:childTnLst>
                                    <p:set>
                                      <p:cBhvr>
                                        <p:cTn id="35" dur="1" fill="hold">
                                          <p:stCondLst>
                                            <p:cond delay="0"/>
                                          </p:stCondLst>
                                        </p:cTn>
                                        <p:tgtEl>
                                          <p:spTgt spid="142349"/>
                                        </p:tgtEl>
                                        <p:attrNameLst>
                                          <p:attrName>style.visibility</p:attrName>
                                        </p:attrNameLst>
                                      </p:cBhvr>
                                      <p:to>
                                        <p:strVal val="visible"/>
                                      </p:to>
                                    </p:set>
                                    <p:anim calcmode="lin" valueType="num">
                                      <p:cBhvr>
                                        <p:cTn id="36" dur="500" fill="hold"/>
                                        <p:tgtEl>
                                          <p:spTgt spid="142349"/>
                                        </p:tgtEl>
                                        <p:attrNameLst>
                                          <p:attrName>ppt_w</p:attrName>
                                        </p:attrNameLst>
                                      </p:cBhvr>
                                      <p:tavLst>
                                        <p:tav tm="0">
                                          <p:val>
                                            <p:strVal val="4/3*#ppt_w"/>
                                          </p:val>
                                        </p:tav>
                                        <p:tav tm="100000">
                                          <p:val>
                                            <p:strVal val="#ppt_w"/>
                                          </p:val>
                                        </p:tav>
                                      </p:tavLst>
                                    </p:anim>
                                    <p:anim calcmode="lin" valueType="num">
                                      <p:cBhvr>
                                        <p:cTn id="37" dur="500" fill="hold"/>
                                        <p:tgtEl>
                                          <p:spTgt spid="142349"/>
                                        </p:tgtEl>
                                        <p:attrNameLst>
                                          <p:attrName>ppt_h</p:attrName>
                                        </p:attrNameLst>
                                      </p:cBhvr>
                                      <p:tavLst>
                                        <p:tav tm="0">
                                          <p:val>
                                            <p:strVal val="4/3*#ppt_h"/>
                                          </p:val>
                                        </p:tav>
                                        <p:tav tm="100000">
                                          <p:val>
                                            <p:strVal val="#ppt_h"/>
                                          </p:val>
                                        </p:tav>
                                      </p:tavLst>
                                    </p:anim>
                                  </p:childTnLst>
                                </p:cTn>
                              </p:par>
                            </p:childTnLst>
                          </p:cTn>
                        </p:par>
                        <p:par>
                          <p:cTn id="38" fill="hold" nodeType="afterGroup">
                            <p:stCondLst>
                              <p:cond delay="3000"/>
                            </p:stCondLst>
                            <p:childTnLst>
                              <p:par>
                                <p:cTn id="39" presetID="23" presetClass="entr" presetSubtype="288" fill="hold" grpId="0" nodeType="afterEffect">
                                  <p:stCondLst>
                                    <p:cond delay="0"/>
                                  </p:stCondLst>
                                  <p:childTnLst>
                                    <p:set>
                                      <p:cBhvr>
                                        <p:cTn id="40" dur="1" fill="hold">
                                          <p:stCondLst>
                                            <p:cond delay="0"/>
                                          </p:stCondLst>
                                        </p:cTn>
                                        <p:tgtEl>
                                          <p:spTgt spid="142350"/>
                                        </p:tgtEl>
                                        <p:attrNameLst>
                                          <p:attrName>style.visibility</p:attrName>
                                        </p:attrNameLst>
                                      </p:cBhvr>
                                      <p:to>
                                        <p:strVal val="visible"/>
                                      </p:to>
                                    </p:set>
                                    <p:anim calcmode="lin" valueType="num">
                                      <p:cBhvr>
                                        <p:cTn id="41" dur="500" fill="hold"/>
                                        <p:tgtEl>
                                          <p:spTgt spid="142350"/>
                                        </p:tgtEl>
                                        <p:attrNameLst>
                                          <p:attrName>ppt_w</p:attrName>
                                        </p:attrNameLst>
                                      </p:cBhvr>
                                      <p:tavLst>
                                        <p:tav tm="0">
                                          <p:val>
                                            <p:strVal val="4/3*#ppt_w"/>
                                          </p:val>
                                        </p:tav>
                                        <p:tav tm="100000">
                                          <p:val>
                                            <p:strVal val="#ppt_w"/>
                                          </p:val>
                                        </p:tav>
                                      </p:tavLst>
                                    </p:anim>
                                    <p:anim calcmode="lin" valueType="num">
                                      <p:cBhvr>
                                        <p:cTn id="42" dur="500" fill="hold"/>
                                        <p:tgtEl>
                                          <p:spTgt spid="142350"/>
                                        </p:tgtEl>
                                        <p:attrNameLst>
                                          <p:attrName>ppt_h</p:attrName>
                                        </p:attrNameLst>
                                      </p:cBhvr>
                                      <p:tavLst>
                                        <p:tav tm="0">
                                          <p:val>
                                            <p:strVal val="4/3*#ppt_h"/>
                                          </p:val>
                                        </p:tav>
                                        <p:tav tm="100000">
                                          <p:val>
                                            <p:strVal val="#ppt_h"/>
                                          </p:val>
                                        </p:tav>
                                      </p:tavLst>
                                    </p:anim>
                                  </p:childTnLst>
                                </p:cTn>
                              </p:par>
                            </p:childTnLst>
                          </p:cTn>
                        </p:par>
                        <p:par>
                          <p:cTn id="43" fill="hold" nodeType="afterGroup">
                            <p:stCondLst>
                              <p:cond delay="3500"/>
                            </p:stCondLst>
                            <p:childTnLst>
                              <p:par>
                                <p:cTn id="44" presetID="23" presetClass="entr" presetSubtype="288" fill="hold" grpId="0" nodeType="afterEffect">
                                  <p:stCondLst>
                                    <p:cond delay="0"/>
                                  </p:stCondLst>
                                  <p:childTnLst>
                                    <p:set>
                                      <p:cBhvr>
                                        <p:cTn id="45" dur="1" fill="hold">
                                          <p:stCondLst>
                                            <p:cond delay="0"/>
                                          </p:stCondLst>
                                        </p:cTn>
                                        <p:tgtEl>
                                          <p:spTgt spid="142351"/>
                                        </p:tgtEl>
                                        <p:attrNameLst>
                                          <p:attrName>style.visibility</p:attrName>
                                        </p:attrNameLst>
                                      </p:cBhvr>
                                      <p:to>
                                        <p:strVal val="visible"/>
                                      </p:to>
                                    </p:set>
                                    <p:anim calcmode="lin" valueType="num">
                                      <p:cBhvr>
                                        <p:cTn id="46" dur="500" fill="hold"/>
                                        <p:tgtEl>
                                          <p:spTgt spid="142351"/>
                                        </p:tgtEl>
                                        <p:attrNameLst>
                                          <p:attrName>ppt_w</p:attrName>
                                        </p:attrNameLst>
                                      </p:cBhvr>
                                      <p:tavLst>
                                        <p:tav tm="0">
                                          <p:val>
                                            <p:strVal val="4/3*#ppt_w"/>
                                          </p:val>
                                        </p:tav>
                                        <p:tav tm="100000">
                                          <p:val>
                                            <p:strVal val="#ppt_w"/>
                                          </p:val>
                                        </p:tav>
                                      </p:tavLst>
                                    </p:anim>
                                    <p:anim calcmode="lin" valueType="num">
                                      <p:cBhvr>
                                        <p:cTn id="47" dur="500" fill="hold"/>
                                        <p:tgtEl>
                                          <p:spTgt spid="142351"/>
                                        </p:tgtEl>
                                        <p:attrNameLst>
                                          <p:attrName>ppt_h</p:attrName>
                                        </p:attrNameLst>
                                      </p:cBhvr>
                                      <p:tavLst>
                                        <p:tav tm="0">
                                          <p:val>
                                            <p:strVal val="4/3*#ppt_h"/>
                                          </p:val>
                                        </p:tav>
                                        <p:tav tm="100000">
                                          <p:val>
                                            <p:strVal val="#ppt_h"/>
                                          </p:val>
                                        </p:tav>
                                      </p:tavLst>
                                    </p:anim>
                                  </p:childTnLst>
                                </p:cTn>
                              </p:par>
                            </p:childTnLst>
                          </p:cTn>
                        </p:par>
                        <p:par>
                          <p:cTn id="48" fill="hold" nodeType="afterGroup">
                            <p:stCondLst>
                              <p:cond delay="4000"/>
                            </p:stCondLst>
                            <p:childTnLst>
                              <p:par>
                                <p:cTn id="49" presetID="23" presetClass="entr" presetSubtype="288" fill="hold" grpId="0" nodeType="afterEffect">
                                  <p:stCondLst>
                                    <p:cond delay="0"/>
                                  </p:stCondLst>
                                  <p:childTnLst>
                                    <p:set>
                                      <p:cBhvr>
                                        <p:cTn id="50" dur="1" fill="hold">
                                          <p:stCondLst>
                                            <p:cond delay="0"/>
                                          </p:stCondLst>
                                        </p:cTn>
                                        <p:tgtEl>
                                          <p:spTgt spid="142352"/>
                                        </p:tgtEl>
                                        <p:attrNameLst>
                                          <p:attrName>style.visibility</p:attrName>
                                        </p:attrNameLst>
                                      </p:cBhvr>
                                      <p:to>
                                        <p:strVal val="visible"/>
                                      </p:to>
                                    </p:set>
                                    <p:anim calcmode="lin" valueType="num">
                                      <p:cBhvr>
                                        <p:cTn id="51" dur="500" fill="hold"/>
                                        <p:tgtEl>
                                          <p:spTgt spid="142352"/>
                                        </p:tgtEl>
                                        <p:attrNameLst>
                                          <p:attrName>ppt_w</p:attrName>
                                        </p:attrNameLst>
                                      </p:cBhvr>
                                      <p:tavLst>
                                        <p:tav tm="0">
                                          <p:val>
                                            <p:strVal val="4/3*#ppt_w"/>
                                          </p:val>
                                        </p:tav>
                                        <p:tav tm="100000">
                                          <p:val>
                                            <p:strVal val="#ppt_w"/>
                                          </p:val>
                                        </p:tav>
                                      </p:tavLst>
                                    </p:anim>
                                    <p:anim calcmode="lin" valueType="num">
                                      <p:cBhvr>
                                        <p:cTn id="52" dur="500" fill="hold"/>
                                        <p:tgtEl>
                                          <p:spTgt spid="142352"/>
                                        </p:tgtEl>
                                        <p:attrNameLst>
                                          <p:attrName>ppt_h</p:attrName>
                                        </p:attrNameLst>
                                      </p:cBhvr>
                                      <p:tavLst>
                                        <p:tav tm="0">
                                          <p:val>
                                            <p:strVal val="4/3*#ppt_h"/>
                                          </p:val>
                                        </p:tav>
                                        <p:tav tm="100000">
                                          <p:val>
                                            <p:strVal val="#ppt_h"/>
                                          </p:val>
                                        </p:tav>
                                      </p:tavLst>
                                    </p:anim>
                                  </p:childTnLst>
                                </p:cTn>
                              </p:par>
                            </p:childTnLst>
                          </p:cTn>
                        </p:par>
                        <p:par>
                          <p:cTn id="53" fill="hold" nodeType="afterGroup">
                            <p:stCondLst>
                              <p:cond delay="4500"/>
                            </p:stCondLst>
                            <p:childTnLst>
                              <p:par>
                                <p:cTn id="54" presetID="23" presetClass="entr" presetSubtype="288" fill="hold" grpId="0" nodeType="afterEffect">
                                  <p:stCondLst>
                                    <p:cond delay="0"/>
                                  </p:stCondLst>
                                  <p:childTnLst>
                                    <p:set>
                                      <p:cBhvr>
                                        <p:cTn id="55" dur="1" fill="hold">
                                          <p:stCondLst>
                                            <p:cond delay="0"/>
                                          </p:stCondLst>
                                        </p:cTn>
                                        <p:tgtEl>
                                          <p:spTgt spid="142353"/>
                                        </p:tgtEl>
                                        <p:attrNameLst>
                                          <p:attrName>style.visibility</p:attrName>
                                        </p:attrNameLst>
                                      </p:cBhvr>
                                      <p:to>
                                        <p:strVal val="visible"/>
                                      </p:to>
                                    </p:set>
                                    <p:anim calcmode="lin" valueType="num">
                                      <p:cBhvr>
                                        <p:cTn id="56" dur="500" fill="hold"/>
                                        <p:tgtEl>
                                          <p:spTgt spid="142353"/>
                                        </p:tgtEl>
                                        <p:attrNameLst>
                                          <p:attrName>ppt_w</p:attrName>
                                        </p:attrNameLst>
                                      </p:cBhvr>
                                      <p:tavLst>
                                        <p:tav tm="0">
                                          <p:val>
                                            <p:strVal val="4/3*#ppt_w"/>
                                          </p:val>
                                        </p:tav>
                                        <p:tav tm="100000">
                                          <p:val>
                                            <p:strVal val="#ppt_w"/>
                                          </p:val>
                                        </p:tav>
                                      </p:tavLst>
                                    </p:anim>
                                    <p:anim calcmode="lin" valueType="num">
                                      <p:cBhvr>
                                        <p:cTn id="57" dur="500" fill="hold"/>
                                        <p:tgtEl>
                                          <p:spTgt spid="142353"/>
                                        </p:tgtEl>
                                        <p:attrNameLst>
                                          <p:attrName>ppt_h</p:attrName>
                                        </p:attrNameLst>
                                      </p:cBhvr>
                                      <p:tavLst>
                                        <p:tav tm="0">
                                          <p:val>
                                            <p:strVal val="4/3*#ppt_h"/>
                                          </p:val>
                                        </p:tav>
                                        <p:tav tm="100000">
                                          <p:val>
                                            <p:strVal val="#ppt_h"/>
                                          </p:val>
                                        </p:tav>
                                      </p:tavLst>
                                    </p:anim>
                                  </p:childTnLst>
                                </p:cTn>
                              </p:par>
                            </p:childTnLst>
                          </p:cTn>
                        </p:par>
                        <p:par>
                          <p:cTn id="58" fill="hold" nodeType="afterGroup">
                            <p:stCondLst>
                              <p:cond delay="5000"/>
                            </p:stCondLst>
                            <p:childTnLst>
                              <p:par>
                                <p:cTn id="59" presetID="23" presetClass="entr" presetSubtype="288" fill="hold" grpId="0" nodeType="afterEffect">
                                  <p:stCondLst>
                                    <p:cond delay="0"/>
                                  </p:stCondLst>
                                  <p:childTnLst>
                                    <p:set>
                                      <p:cBhvr>
                                        <p:cTn id="60" dur="1" fill="hold">
                                          <p:stCondLst>
                                            <p:cond delay="0"/>
                                          </p:stCondLst>
                                        </p:cTn>
                                        <p:tgtEl>
                                          <p:spTgt spid="142354"/>
                                        </p:tgtEl>
                                        <p:attrNameLst>
                                          <p:attrName>style.visibility</p:attrName>
                                        </p:attrNameLst>
                                      </p:cBhvr>
                                      <p:to>
                                        <p:strVal val="visible"/>
                                      </p:to>
                                    </p:set>
                                    <p:anim calcmode="lin" valueType="num">
                                      <p:cBhvr>
                                        <p:cTn id="61" dur="500" fill="hold"/>
                                        <p:tgtEl>
                                          <p:spTgt spid="142354"/>
                                        </p:tgtEl>
                                        <p:attrNameLst>
                                          <p:attrName>ppt_w</p:attrName>
                                        </p:attrNameLst>
                                      </p:cBhvr>
                                      <p:tavLst>
                                        <p:tav tm="0">
                                          <p:val>
                                            <p:strVal val="4/3*#ppt_w"/>
                                          </p:val>
                                        </p:tav>
                                        <p:tav tm="100000">
                                          <p:val>
                                            <p:strVal val="#ppt_w"/>
                                          </p:val>
                                        </p:tav>
                                      </p:tavLst>
                                    </p:anim>
                                    <p:anim calcmode="lin" valueType="num">
                                      <p:cBhvr>
                                        <p:cTn id="62" dur="500" fill="hold"/>
                                        <p:tgtEl>
                                          <p:spTgt spid="14235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animBg="1"/>
      <p:bldP spid="142345" grpId="0" animBg="1" autoUpdateAnimBg="0"/>
      <p:bldP spid="142346" grpId="0" animBg="1" autoUpdateAnimBg="0"/>
      <p:bldP spid="142347" grpId="0" animBg="1" autoUpdateAnimBg="0"/>
      <p:bldP spid="142348" grpId="0" animBg="1" autoUpdateAnimBg="0"/>
      <p:bldP spid="142349" grpId="0" animBg="1" autoUpdateAnimBg="0"/>
      <p:bldP spid="142350" grpId="0" animBg="1" autoUpdateAnimBg="0"/>
      <p:bldP spid="142351" grpId="0" animBg="1" autoUpdateAnimBg="0"/>
      <p:bldP spid="142352" grpId="0" animBg="1" autoUpdateAnimBg="0"/>
      <p:bldP spid="142353" grpId="0" animBg="1" autoUpdateAnimBg="0"/>
      <p:bldP spid="14235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29306" y="1593606"/>
            <a:ext cx="647348" cy="48962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lstStyle/>
          <a:p>
            <a:endParaRPr lang="pt-PT"/>
          </a:p>
        </p:txBody>
      </p:sp>
      <p:sp>
        <p:nvSpPr>
          <p:cNvPr id="144387" name="Rectangle 3"/>
          <p:cNvSpPr>
            <a:spLocks noChangeArrowheads="1"/>
          </p:cNvSpPr>
          <p:nvPr/>
        </p:nvSpPr>
        <p:spPr bwMode="auto">
          <a:xfrm>
            <a:off x="218723" y="1274885"/>
            <a:ext cx="8766528" cy="721702"/>
          </a:xfrm>
          <a:prstGeom prst="rect">
            <a:avLst/>
          </a:prstGeom>
          <a:solidFill>
            <a:srgbClr val="E03A81"/>
          </a:solidFill>
          <a:ln w="9525">
            <a:solidFill>
              <a:schemeClr val="tx1"/>
            </a:solidFill>
            <a:miter lim="800000"/>
            <a:headEnd/>
            <a:tailEnd/>
          </a:ln>
        </p:spPr>
        <p:txBody>
          <a:bodyPr wrap="none" lIns="103236" tIns="51618" rIns="103236" bIns="51618" anchor="ctr"/>
          <a:lstStyle/>
          <a:p>
            <a:endParaRPr lang="pt-PT"/>
          </a:p>
        </p:txBody>
      </p:sp>
      <p:sp>
        <p:nvSpPr>
          <p:cNvPr id="144388" name="Text Box 4"/>
          <p:cNvSpPr txBox="1">
            <a:spLocks noChangeArrowheads="1"/>
          </p:cNvSpPr>
          <p:nvPr/>
        </p:nvSpPr>
        <p:spPr bwMode="auto">
          <a:xfrm>
            <a:off x="275167" y="1285876"/>
            <a:ext cx="7590014" cy="70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lnSpc>
                <a:spcPct val="85000"/>
              </a:lnSpc>
              <a:spcBef>
                <a:spcPct val="20000"/>
              </a:spcBef>
            </a:pPr>
            <a:r>
              <a:rPr lang="en-US" sz="2000">
                <a:solidFill>
                  <a:srgbClr val="FFFFFF"/>
                </a:solidFill>
              </a:rPr>
              <a:t>Table 7–1</a:t>
            </a:r>
          </a:p>
          <a:p>
            <a:pPr algn="l" eaLnBrk="1" hangingPunct="1">
              <a:lnSpc>
                <a:spcPct val="85000"/>
              </a:lnSpc>
              <a:spcBef>
                <a:spcPct val="20000"/>
              </a:spcBef>
            </a:pPr>
            <a:r>
              <a:rPr lang="en-US" sz="2000">
                <a:solidFill>
                  <a:srgbClr val="FFFFFF"/>
                </a:solidFill>
              </a:rPr>
              <a:t>Major Characteristics of Verbal Styles</a:t>
            </a:r>
          </a:p>
        </p:txBody>
      </p:sp>
      <p:sp>
        <p:nvSpPr>
          <p:cNvPr id="7173" name="Rectangle 6"/>
          <p:cNvSpPr>
            <a:spLocks noGrp="1" noChangeArrowheads="1"/>
          </p:cNvSpPr>
          <p:nvPr>
            <p:ph type="title"/>
          </p:nvPr>
        </p:nvSpPr>
        <p:spPr/>
        <p:txBody>
          <a:bodyPr lIns="103236" tIns="51618" rIns="103236" bIns="51618">
            <a:normAutofit fontScale="90000"/>
          </a:bodyPr>
          <a:lstStyle/>
          <a:p>
            <a:pPr eaLnBrk="1" hangingPunct="1"/>
            <a:r>
              <a:rPr lang="en-US" smtClean="0"/>
              <a:t>Phases of Multicultural Development</a:t>
            </a:r>
          </a:p>
        </p:txBody>
      </p:sp>
      <p:sp useBgFill="1">
        <p:nvSpPr>
          <p:cNvPr id="7174" name="Rectangle 14"/>
          <p:cNvSpPr>
            <a:spLocks noChangeArrowheads="1"/>
          </p:cNvSpPr>
          <p:nvPr/>
        </p:nvSpPr>
        <p:spPr bwMode="auto">
          <a:xfrm>
            <a:off x="0" y="6572250"/>
            <a:ext cx="275167" cy="2857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lstStyle/>
          <a:p>
            <a:endParaRPr lang="pt-PT"/>
          </a:p>
        </p:txBody>
      </p:sp>
      <p:sp useBgFill="1">
        <p:nvSpPr>
          <p:cNvPr id="7175" name="Rectangle 15"/>
          <p:cNvSpPr>
            <a:spLocks noChangeArrowheads="1"/>
          </p:cNvSpPr>
          <p:nvPr/>
        </p:nvSpPr>
        <p:spPr bwMode="auto">
          <a:xfrm>
            <a:off x="0" y="6572250"/>
            <a:ext cx="275167" cy="2857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lstStyle/>
          <a:p>
            <a:endParaRPr lang="pt-PT"/>
          </a:p>
        </p:txBody>
      </p:sp>
      <p:sp useBgFill="1">
        <p:nvSpPr>
          <p:cNvPr id="7176" name="Rectangle 16"/>
          <p:cNvSpPr>
            <a:spLocks noChangeArrowheads="1"/>
          </p:cNvSpPr>
          <p:nvPr/>
        </p:nvSpPr>
        <p:spPr bwMode="auto">
          <a:xfrm>
            <a:off x="0" y="6572250"/>
            <a:ext cx="275167" cy="2857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lstStyle/>
          <a:p>
            <a:endParaRPr lang="pt-PT"/>
          </a:p>
        </p:txBody>
      </p:sp>
      <p:sp useBgFill="1">
        <p:nvSpPr>
          <p:cNvPr id="7177" name="Rectangle 17"/>
          <p:cNvSpPr>
            <a:spLocks noChangeArrowheads="1"/>
          </p:cNvSpPr>
          <p:nvPr/>
        </p:nvSpPr>
        <p:spPr bwMode="auto">
          <a:xfrm>
            <a:off x="185209" y="6480664"/>
            <a:ext cx="8819444" cy="18500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lstStyle/>
          <a:p>
            <a:endParaRPr lang="pt-PT"/>
          </a:p>
        </p:txBody>
      </p:sp>
      <p:grpSp>
        <p:nvGrpSpPr>
          <p:cNvPr id="2" name="Group 37"/>
          <p:cNvGrpSpPr>
            <a:grpSpLocks/>
          </p:cNvGrpSpPr>
          <p:nvPr/>
        </p:nvGrpSpPr>
        <p:grpSpPr bwMode="auto">
          <a:xfrm>
            <a:off x="201084" y="2861166"/>
            <a:ext cx="8768292" cy="534866"/>
            <a:chOff x="114" y="1562"/>
            <a:chExt cx="4971" cy="292"/>
          </a:xfrm>
        </p:grpSpPr>
        <p:sp>
          <p:nvSpPr>
            <p:cNvPr id="7196" name="Text Box 5"/>
            <p:cNvSpPr txBox="1">
              <a:spLocks noChangeArrowheads="1"/>
            </p:cNvSpPr>
            <p:nvPr/>
          </p:nvSpPr>
          <p:spPr bwMode="auto">
            <a:xfrm>
              <a:off x="114" y="1562"/>
              <a:ext cx="97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Indirect vs. direct</a:t>
              </a:r>
            </a:p>
          </p:txBody>
        </p:sp>
        <p:sp>
          <p:nvSpPr>
            <p:cNvPr id="7197" name="Text Box 20"/>
            <p:cNvSpPr txBox="1">
              <a:spLocks noChangeArrowheads="1"/>
            </p:cNvSpPr>
            <p:nvPr/>
          </p:nvSpPr>
          <p:spPr bwMode="auto">
            <a:xfrm>
              <a:off x="1114" y="1562"/>
              <a:ext cx="84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Indirect</a:t>
              </a:r>
            </a:p>
            <a:p>
              <a:pPr algn="l" eaLnBrk="1" hangingPunct="1">
                <a:lnSpc>
                  <a:spcPct val="85000"/>
                </a:lnSpc>
                <a:spcAft>
                  <a:spcPct val="10000"/>
                </a:spcAft>
              </a:pPr>
              <a:r>
                <a:rPr lang="en-US"/>
                <a:t>Direct</a:t>
              </a:r>
            </a:p>
          </p:txBody>
        </p:sp>
        <p:sp>
          <p:nvSpPr>
            <p:cNvPr id="7198" name="Text Box 21"/>
            <p:cNvSpPr txBox="1">
              <a:spLocks noChangeArrowheads="1"/>
            </p:cNvSpPr>
            <p:nvPr/>
          </p:nvSpPr>
          <p:spPr bwMode="auto">
            <a:xfrm>
              <a:off x="2019" y="1562"/>
              <a:ext cx="119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Implicit messages</a:t>
              </a:r>
            </a:p>
            <a:p>
              <a:pPr algn="l" eaLnBrk="1" hangingPunct="1">
                <a:lnSpc>
                  <a:spcPct val="85000"/>
                </a:lnSpc>
                <a:spcAft>
                  <a:spcPct val="10000"/>
                </a:spcAft>
              </a:pPr>
              <a:r>
                <a:rPr lang="en-US"/>
                <a:t>Explicit messages</a:t>
              </a:r>
            </a:p>
          </p:txBody>
        </p:sp>
        <p:sp>
          <p:nvSpPr>
            <p:cNvPr id="7199" name="Text Box 22"/>
            <p:cNvSpPr txBox="1">
              <a:spLocks noChangeArrowheads="1"/>
            </p:cNvSpPr>
            <p:nvPr/>
          </p:nvSpPr>
          <p:spPr bwMode="auto">
            <a:xfrm>
              <a:off x="3413" y="1562"/>
              <a:ext cx="167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Collective, high context</a:t>
              </a:r>
            </a:p>
            <a:p>
              <a:pPr algn="l" eaLnBrk="1" hangingPunct="1">
                <a:lnSpc>
                  <a:spcPct val="85000"/>
                </a:lnSpc>
                <a:spcAft>
                  <a:spcPct val="10000"/>
                </a:spcAft>
              </a:pPr>
              <a:r>
                <a:rPr lang="en-US"/>
                <a:t>Individualistic, low context</a:t>
              </a:r>
            </a:p>
          </p:txBody>
        </p:sp>
      </p:grpSp>
      <p:grpSp>
        <p:nvGrpSpPr>
          <p:cNvPr id="3" name="Group 38"/>
          <p:cNvGrpSpPr>
            <a:grpSpLocks/>
          </p:cNvGrpSpPr>
          <p:nvPr/>
        </p:nvGrpSpPr>
        <p:grpSpPr bwMode="auto">
          <a:xfrm>
            <a:off x="185209" y="3601183"/>
            <a:ext cx="8784167" cy="511053"/>
            <a:chOff x="105" y="1966"/>
            <a:chExt cx="4980" cy="279"/>
          </a:xfrm>
        </p:grpSpPr>
        <p:sp>
          <p:nvSpPr>
            <p:cNvPr id="7192" name="Text Box 23"/>
            <p:cNvSpPr txBox="1">
              <a:spLocks noChangeArrowheads="1"/>
            </p:cNvSpPr>
            <p:nvPr/>
          </p:nvSpPr>
          <p:spPr bwMode="auto">
            <a:xfrm>
              <a:off x="105" y="1966"/>
              <a:ext cx="1161"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Succinct vs. elaborate</a:t>
              </a:r>
            </a:p>
          </p:txBody>
        </p:sp>
        <p:sp>
          <p:nvSpPr>
            <p:cNvPr id="7193" name="Text Box 24"/>
            <p:cNvSpPr txBox="1">
              <a:spLocks noChangeArrowheads="1"/>
            </p:cNvSpPr>
            <p:nvPr/>
          </p:nvSpPr>
          <p:spPr bwMode="auto">
            <a:xfrm>
              <a:off x="1114" y="1966"/>
              <a:ext cx="8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Elaborate</a:t>
              </a:r>
            </a:p>
          </p:txBody>
        </p:sp>
        <p:sp>
          <p:nvSpPr>
            <p:cNvPr id="7194" name="Text Box 25"/>
            <p:cNvSpPr txBox="1">
              <a:spLocks noChangeArrowheads="1"/>
            </p:cNvSpPr>
            <p:nvPr/>
          </p:nvSpPr>
          <p:spPr bwMode="auto">
            <a:xfrm>
              <a:off x="2019" y="1966"/>
              <a:ext cx="11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High quantity of talk</a:t>
              </a:r>
            </a:p>
          </p:txBody>
        </p:sp>
        <p:sp>
          <p:nvSpPr>
            <p:cNvPr id="7195" name="Text Box 26"/>
            <p:cNvSpPr txBox="1">
              <a:spLocks noChangeArrowheads="1"/>
            </p:cNvSpPr>
            <p:nvPr/>
          </p:nvSpPr>
          <p:spPr bwMode="auto">
            <a:xfrm>
              <a:off x="3413" y="1966"/>
              <a:ext cx="167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Moderate uncertainty avoidance, high context</a:t>
              </a:r>
            </a:p>
          </p:txBody>
        </p:sp>
      </p:grpSp>
      <p:grpSp>
        <p:nvGrpSpPr>
          <p:cNvPr id="4" name="Group 39"/>
          <p:cNvGrpSpPr>
            <a:grpSpLocks/>
          </p:cNvGrpSpPr>
          <p:nvPr/>
        </p:nvGrpSpPr>
        <p:grpSpPr bwMode="auto">
          <a:xfrm>
            <a:off x="1964973" y="4174515"/>
            <a:ext cx="7004403" cy="511053"/>
            <a:chOff x="1114" y="2279"/>
            <a:chExt cx="3971" cy="279"/>
          </a:xfrm>
        </p:grpSpPr>
        <p:sp>
          <p:nvSpPr>
            <p:cNvPr id="7189" name="Text Box 28"/>
            <p:cNvSpPr txBox="1">
              <a:spLocks noChangeArrowheads="1"/>
            </p:cNvSpPr>
            <p:nvPr/>
          </p:nvSpPr>
          <p:spPr bwMode="auto">
            <a:xfrm>
              <a:off x="1114" y="2279"/>
              <a:ext cx="8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Exacting</a:t>
              </a:r>
            </a:p>
          </p:txBody>
        </p:sp>
        <p:sp>
          <p:nvSpPr>
            <p:cNvPr id="7190" name="Text Box 29"/>
            <p:cNvSpPr txBox="1">
              <a:spLocks noChangeArrowheads="1"/>
            </p:cNvSpPr>
            <p:nvPr/>
          </p:nvSpPr>
          <p:spPr bwMode="auto">
            <a:xfrm>
              <a:off x="2019" y="2279"/>
              <a:ext cx="119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Moderate amount of talk</a:t>
              </a:r>
            </a:p>
          </p:txBody>
        </p:sp>
        <p:sp>
          <p:nvSpPr>
            <p:cNvPr id="7191" name="Text Box 30"/>
            <p:cNvSpPr txBox="1">
              <a:spLocks noChangeArrowheads="1"/>
            </p:cNvSpPr>
            <p:nvPr/>
          </p:nvSpPr>
          <p:spPr bwMode="auto">
            <a:xfrm>
              <a:off x="3413" y="2279"/>
              <a:ext cx="167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Low uncertainty avoidance, low context</a:t>
              </a:r>
            </a:p>
          </p:txBody>
        </p:sp>
      </p:grpSp>
      <p:grpSp>
        <p:nvGrpSpPr>
          <p:cNvPr id="5" name="Group 40"/>
          <p:cNvGrpSpPr>
            <a:grpSpLocks/>
          </p:cNvGrpSpPr>
          <p:nvPr/>
        </p:nvGrpSpPr>
        <p:grpSpPr bwMode="auto">
          <a:xfrm>
            <a:off x="1964973" y="4747846"/>
            <a:ext cx="7004403" cy="511053"/>
            <a:chOff x="1114" y="2592"/>
            <a:chExt cx="3971" cy="279"/>
          </a:xfrm>
        </p:grpSpPr>
        <p:sp>
          <p:nvSpPr>
            <p:cNvPr id="7186" name="Text Box 31"/>
            <p:cNvSpPr txBox="1">
              <a:spLocks noChangeArrowheads="1"/>
            </p:cNvSpPr>
            <p:nvPr/>
          </p:nvSpPr>
          <p:spPr bwMode="auto">
            <a:xfrm>
              <a:off x="1114" y="2592"/>
              <a:ext cx="8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Succinct</a:t>
              </a:r>
            </a:p>
          </p:txBody>
        </p:sp>
        <p:sp>
          <p:nvSpPr>
            <p:cNvPr id="7187" name="Text Box 32"/>
            <p:cNvSpPr txBox="1">
              <a:spLocks noChangeArrowheads="1"/>
            </p:cNvSpPr>
            <p:nvPr/>
          </p:nvSpPr>
          <p:spPr bwMode="auto">
            <a:xfrm>
              <a:off x="2019" y="2592"/>
              <a:ext cx="11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Low amount of talk</a:t>
              </a:r>
            </a:p>
          </p:txBody>
        </p:sp>
        <p:sp>
          <p:nvSpPr>
            <p:cNvPr id="7188" name="Text Box 33"/>
            <p:cNvSpPr txBox="1">
              <a:spLocks noChangeArrowheads="1"/>
            </p:cNvSpPr>
            <p:nvPr/>
          </p:nvSpPr>
          <p:spPr bwMode="auto">
            <a:xfrm>
              <a:off x="3413" y="2592"/>
              <a:ext cx="167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High uncertainty avoidance, high context</a:t>
              </a:r>
            </a:p>
          </p:txBody>
        </p:sp>
      </p:grpSp>
      <p:grpSp>
        <p:nvGrpSpPr>
          <p:cNvPr id="6" name="Group 36"/>
          <p:cNvGrpSpPr>
            <a:grpSpLocks/>
          </p:cNvGrpSpPr>
          <p:nvPr/>
        </p:nvGrpSpPr>
        <p:grpSpPr bwMode="auto">
          <a:xfrm>
            <a:off x="148166" y="1989260"/>
            <a:ext cx="8588376" cy="827942"/>
            <a:chOff x="84" y="1086"/>
            <a:chExt cx="4869" cy="452"/>
          </a:xfrm>
        </p:grpSpPr>
        <p:sp>
          <p:nvSpPr>
            <p:cNvPr id="7184" name="Line 8"/>
            <p:cNvSpPr>
              <a:spLocks noChangeShapeType="1"/>
            </p:cNvSpPr>
            <p:nvPr/>
          </p:nvSpPr>
          <p:spPr bwMode="auto">
            <a:xfrm>
              <a:off x="170" y="1538"/>
              <a:ext cx="476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7185" name="Text Box 35"/>
            <p:cNvSpPr txBox="1">
              <a:spLocks noChangeArrowheads="1"/>
            </p:cNvSpPr>
            <p:nvPr/>
          </p:nvSpPr>
          <p:spPr bwMode="auto">
            <a:xfrm>
              <a:off x="84" y="1086"/>
              <a:ext cx="4869"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7150" algn="l"/>
                  <a:tab pos="1652588" algn="l"/>
                  <a:tab pos="3087688" algn="l"/>
                  <a:tab pos="5313363" algn="l"/>
                </a:tabLst>
                <a:defRPr sz="1600">
                  <a:solidFill>
                    <a:schemeClr val="tx1"/>
                  </a:solidFill>
                  <a:latin typeface="Arial" pitchFamily="34" charset="0"/>
                </a:defRPr>
              </a:lvl1pPr>
              <a:lvl2pPr marL="742950" indent="-285750" eaLnBrk="0" hangingPunct="0">
                <a:tabLst>
                  <a:tab pos="57150" algn="l"/>
                  <a:tab pos="1652588" algn="l"/>
                  <a:tab pos="3087688" algn="l"/>
                  <a:tab pos="5313363" algn="l"/>
                </a:tabLst>
                <a:defRPr sz="1600">
                  <a:solidFill>
                    <a:schemeClr val="tx1"/>
                  </a:solidFill>
                  <a:latin typeface="Arial" pitchFamily="34" charset="0"/>
                </a:defRPr>
              </a:lvl2pPr>
              <a:lvl3pPr marL="1143000" indent="-228600" eaLnBrk="0" hangingPunct="0">
                <a:tabLst>
                  <a:tab pos="57150" algn="l"/>
                  <a:tab pos="1652588" algn="l"/>
                  <a:tab pos="3087688" algn="l"/>
                  <a:tab pos="5313363" algn="l"/>
                </a:tabLst>
                <a:defRPr sz="1600">
                  <a:solidFill>
                    <a:schemeClr val="tx1"/>
                  </a:solidFill>
                  <a:latin typeface="Arial" pitchFamily="34" charset="0"/>
                </a:defRPr>
              </a:lvl3pPr>
              <a:lvl4pPr marL="1600200" indent="-228600" eaLnBrk="0" hangingPunct="0">
                <a:tabLst>
                  <a:tab pos="57150" algn="l"/>
                  <a:tab pos="1652588" algn="l"/>
                  <a:tab pos="3087688" algn="l"/>
                  <a:tab pos="5313363" algn="l"/>
                </a:tabLst>
                <a:defRPr sz="1600">
                  <a:solidFill>
                    <a:schemeClr val="tx1"/>
                  </a:solidFill>
                  <a:latin typeface="Arial" pitchFamily="34" charset="0"/>
                </a:defRPr>
              </a:lvl4pPr>
              <a:lvl5pPr marL="2057400" indent="-228600" eaLnBrk="0" hangingPunct="0">
                <a:tabLst>
                  <a:tab pos="57150" algn="l"/>
                  <a:tab pos="1652588" algn="l"/>
                  <a:tab pos="3087688" algn="l"/>
                  <a:tab pos="5313363"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57150" algn="l"/>
                  <a:tab pos="1652588" algn="l"/>
                  <a:tab pos="3087688" algn="l"/>
                  <a:tab pos="5313363"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57150" algn="l"/>
                  <a:tab pos="1652588" algn="l"/>
                  <a:tab pos="3087688" algn="l"/>
                  <a:tab pos="5313363"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57150" algn="l"/>
                  <a:tab pos="1652588" algn="l"/>
                  <a:tab pos="3087688" algn="l"/>
                  <a:tab pos="5313363"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57150" algn="l"/>
                  <a:tab pos="1652588" algn="l"/>
                  <a:tab pos="3087688" algn="l"/>
                  <a:tab pos="5313363" algn="l"/>
                </a:tabLst>
                <a:defRPr sz="1600">
                  <a:solidFill>
                    <a:schemeClr val="tx1"/>
                  </a:solidFill>
                  <a:latin typeface="Arial" pitchFamily="34" charset="0"/>
                </a:defRPr>
              </a:lvl9pPr>
            </a:lstStyle>
            <a:p>
              <a:pPr algn="l" eaLnBrk="1" hangingPunct="1">
                <a:lnSpc>
                  <a:spcPct val="85000"/>
                </a:lnSpc>
                <a:spcBef>
                  <a:spcPct val="20000"/>
                </a:spcBef>
                <a:spcAft>
                  <a:spcPct val="30000"/>
                </a:spcAft>
              </a:pPr>
              <a:r>
                <a:rPr lang="en-US" b="1">
                  <a:solidFill>
                    <a:srgbClr val="D8006C"/>
                  </a:solidFill>
                </a:rPr>
                <a:t>				Cultures in Which			Major 	Interaction Focus 	Characteristic It	Verbal Style 	Variation 	and Content 	Is Found</a:t>
              </a:r>
            </a:p>
          </p:txBody>
        </p:sp>
      </p:grpSp>
    </p:spTree>
    <p:extLst>
      <p:ext uri="{BB962C8B-B14F-4D97-AF65-F5344CB8AC3E}">
        <p14:creationId xmlns:p14="http://schemas.microsoft.com/office/powerpoint/2010/main" val="415469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44387"/>
                                        </p:tgtEl>
                                        <p:attrNameLst>
                                          <p:attrName>style.visibility</p:attrName>
                                        </p:attrNameLst>
                                      </p:cBhvr>
                                      <p:to>
                                        <p:strVal val="visible"/>
                                      </p:to>
                                    </p:set>
                                    <p:anim calcmode="lin" valueType="num">
                                      <p:cBhvr>
                                        <p:cTn id="7" dur="500" fill="hold"/>
                                        <p:tgtEl>
                                          <p:spTgt spid="144387"/>
                                        </p:tgtEl>
                                        <p:attrNameLst>
                                          <p:attrName>ppt_x</p:attrName>
                                        </p:attrNameLst>
                                      </p:cBhvr>
                                      <p:tavLst>
                                        <p:tav tm="0">
                                          <p:val>
                                            <p:strVal val="#ppt_x"/>
                                          </p:val>
                                        </p:tav>
                                        <p:tav tm="100000">
                                          <p:val>
                                            <p:strVal val="#ppt_x"/>
                                          </p:val>
                                        </p:tav>
                                      </p:tavLst>
                                    </p:anim>
                                    <p:anim calcmode="lin" valueType="num">
                                      <p:cBhvr>
                                        <p:cTn id="8" dur="500" fill="hold"/>
                                        <p:tgtEl>
                                          <p:spTgt spid="144387"/>
                                        </p:tgtEl>
                                        <p:attrNameLst>
                                          <p:attrName>ppt_y</p:attrName>
                                        </p:attrNameLst>
                                      </p:cBhvr>
                                      <p:tavLst>
                                        <p:tav tm="0">
                                          <p:val>
                                            <p:strVal val="#ppt_y-#ppt_h/2"/>
                                          </p:val>
                                        </p:tav>
                                        <p:tav tm="100000">
                                          <p:val>
                                            <p:strVal val="#ppt_y"/>
                                          </p:val>
                                        </p:tav>
                                      </p:tavLst>
                                    </p:anim>
                                    <p:anim calcmode="lin" valueType="num">
                                      <p:cBhvr>
                                        <p:cTn id="9" dur="500" fill="hold"/>
                                        <p:tgtEl>
                                          <p:spTgt spid="144387"/>
                                        </p:tgtEl>
                                        <p:attrNameLst>
                                          <p:attrName>ppt_w</p:attrName>
                                        </p:attrNameLst>
                                      </p:cBhvr>
                                      <p:tavLst>
                                        <p:tav tm="0">
                                          <p:val>
                                            <p:strVal val="#ppt_w"/>
                                          </p:val>
                                        </p:tav>
                                        <p:tav tm="100000">
                                          <p:val>
                                            <p:strVal val="#ppt_w"/>
                                          </p:val>
                                        </p:tav>
                                      </p:tavLst>
                                    </p:anim>
                                    <p:anim calcmode="lin" valueType="num">
                                      <p:cBhvr>
                                        <p:cTn id="10" dur="500" fill="hold"/>
                                        <p:tgtEl>
                                          <p:spTgt spid="144387"/>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44388"/>
                                        </p:tgtEl>
                                        <p:attrNameLst>
                                          <p:attrName>style.visibility</p:attrName>
                                        </p:attrNameLst>
                                      </p:cBhvr>
                                      <p:to>
                                        <p:strVal val="visible"/>
                                      </p:to>
                                    </p:set>
                                    <p:anim calcmode="lin" valueType="num">
                                      <p:cBhvr>
                                        <p:cTn id="14" dur="500" fill="hold"/>
                                        <p:tgtEl>
                                          <p:spTgt spid="144388"/>
                                        </p:tgtEl>
                                        <p:attrNameLst>
                                          <p:attrName>ppt_x</p:attrName>
                                        </p:attrNameLst>
                                      </p:cBhvr>
                                      <p:tavLst>
                                        <p:tav tm="0">
                                          <p:val>
                                            <p:strVal val="#ppt_x-#ppt_w/2"/>
                                          </p:val>
                                        </p:tav>
                                        <p:tav tm="100000">
                                          <p:val>
                                            <p:strVal val="#ppt_x"/>
                                          </p:val>
                                        </p:tav>
                                      </p:tavLst>
                                    </p:anim>
                                    <p:anim calcmode="lin" valueType="num">
                                      <p:cBhvr>
                                        <p:cTn id="15" dur="500" fill="hold"/>
                                        <p:tgtEl>
                                          <p:spTgt spid="144388"/>
                                        </p:tgtEl>
                                        <p:attrNameLst>
                                          <p:attrName>ppt_y</p:attrName>
                                        </p:attrNameLst>
                                      </p:cBhvr>
                                      <p:tavLst>
                                        <p:tav tm="0">
                                          <p:val>
                                            <p:strVal val="#ppt_y"/>
                                          </p:val>
                                        </p:tav>
                                        <p:tav tm="100000">
                                          <p:val>
                                            <p:strVal val="#ppt_y"/>
                                          </p:val>
                                        </p:tav>
                                      </p:tavLst>
                                    </p:anim>
                                    <p:anim calcmode="lin" valueType="num">
                                      <p:cBhvr>
                                        <p:cTn id="16" dur="500" fill="hold"/>
                                        <p:tgtEl>
                                          <p:spTgt spid="144388"/>
                                        </p:tgtEl>
                                        <p:attrNameLst>
                                          <p:attrName>ppt_w</p:attrName>
                                        </p:attrNameLst>
                                      </p:cBhvr>
                                      <p:tavLst>
                                        <p:tav tm="0">
                                          <p:val>
                                            <p:fltVal val="0"/>
                                          </p:val>
                                        </p:tav>
                                        <p:tav tm="100000">
                                          <p:val>
                                            <p:strVal val="#ppt_w"/>
                                          </p:val>
                                        </p:tav>
                                      </p:tavLst>
                                    </p:anim>
                                    <p:anim calcmode="lin" valueType="num">
                                      <p:cBhvr>
                                        <p:cTn id="17" dur="500" fill="hold"/>
                                        <p:tgtEl>
                                          <p:spTgt spid="144388"/>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ppt_h/2"/>
                                          </p:val>
                                        </p:tav>
                                        <p:tav tm="100000">
                                          <p:val>
                                            <p:strVal val="#ppt_y"/>
                                          </p:val>
                                        </p:tav>
                                      </p:tavLst>
                                    </p:anim>
                                    <p:anim calcmode="lin" valueType="num">
                                      <p:cBhvr>
                                        <p:cTn id="24" dur="500" fill="hold"/>
                                        <p:tgtEl>
                                          <p:spTgt spid="6"/>
                                        </p:tgtEl>
                                        <p:attrNameLst>
                                          <p:attrName>ppt_w</p:attrName>
                                        </p:attrNameLst>
                                      </p:cBhvr>
                                      <p:tavLst>
                                        <p:tav tm="0">
                                          <p:val>
                                            <p:strVal val="#ppt_w"/>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slide(fromTop)">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lide(fromTop)">
                                      <p:cBhvr>
                                        <p:cTn id="35" dur="500"/>
                                        <p:tgtEl>
                                          <p:spTgt spid="3"/>
                                        </p:tgtEl>
                                      </p:cBhvr>
                                    </p:animEffect>
                                  </p:childTnLst>
                                </p:cTn>
                              </p:par>
                            </p:childTnLst>
                          </p:cTn>
                        </p:par>
                        <p:par>
                          <p:cTn id="36" fill="hold" nodeType="afterGroup">
                            <p:stCondLst>
                              <p:cond delay="500"/>
                            </p:stCondLst>
                            <p:childTnLst>
                              <p:par>
                                <p:cTn id="37" presetID="12" presetClass="entr" presetSubtype="1"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slide(fromTop)">
                                      <p:cBhvr>
                                        <p:cTn id="39" dur="500"/>
                                        <p:tgtEl>
                                          <p:spTgt spid="4"/>
                                        </p:tgtEl>
                                      </p:cBhvr>
                                    </p:animEffect>
                                  </p:childTnLst>
                                </p:cTn>
                              </p:par>
                            </p:childTnLst>
                          </p:cTn>
                        </p:par>
                        <p:par>
                          <p:cTn id="40" fill="hold" nodeType="afterGroup">
                            <p:stCondLst>
                              <p:cond delay="1000"/>
                            </p:stCondLst>
                            <p:childTnLst>
                              <p:par>
                                <p:cTn id="41" presetID="1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slide(fromTop)">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animBg="1"/>
      <p:bldP spid="14438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9306" y="1593606"/>
            <a:ext cx="647348" cy="48962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lstStyle/>
          <a:p>
            <a:endParaRPr lang="pt-PT"/>
          </a:p>
        </p:txBody>
      </p:sp>
      <p:sp>
        <p:nvSpPr>
          <p:cNvPr id="8195" name="Rectangle 3"/>
          <p:cNvSpPr>
            <a:spLocks noChangeArrowheads="1"/>
          </p:cNvSpPr>
          <p:nvPr/>
        </p:nvSpPr>
        <p:spPr bwMode="auto">
          <a:xfrm>
            <a:off x="218723" y="1274885"/>
            <a:ext cx="8766528" cy="721702"/>
          </a:xfrm>
          <a:prstGeom prst="rect">
            <a:avLst/>
          </a:prstGeom>
          <a:solidFill>
            <a:srgbClr val="E03A81"/>
          </a:solidFill>
          <a:ln w="9525">
            <a:solidFill>
              <a:schemeClr val="tx1"/>
            </a:solidFill>
            <a:miter lim="800000"/>
            <a:headEnd/>
            <a:tailEnd/>
          </a:ln>
        </p:spPr>
        <p:txBody>
          <a:bodyPr wrap="none" lIns="103236" tIns="51618" rIns="103236" bIns="51618" anchor="ctr"/>
          <a:lstStyle/>
          <a:p>
            <a:endParaRPr lang="pt-PT"/>
          </a:p>
        </p:txBody>
      </p:sp>
      <p:sp>
        <p:nvSpPr>
          <p:cNvPr id="8196" name="Text Box 4"/>
          <p:cNvSpPr txBox="1">
            <a:spLocks noChangeArrowheads="1"/>
          </p:cNvSpPr>
          <p:nvPr/>
        </p:nvSpPr>
        <p:spPr bwMode="auto">
          <a:xfrm>
            <a:off x="275167" y="1285876"/>
            <a:ext cx="7590014" cy="70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lnSpc>
                <a:spcPct val="85000"/>
              </a:lnSpc>
              <a:spcBef>
                <a:spcPct val="20000"/>
              </a:spcBef>
            </a:pPr>
            <a:r>
              <a:rPr lang="en-US" sz="2000">
                <a:solidFill>
                  <a:srgbClr val="FFFFFF"/>
                </a:solidFill>
              </a:rPr>
              <a:t>Table 7–1</a:t>
            </a:r>
          </a:p>
          <a:p>
            <a:pPr algn="l" eaLnBrk="1" hangingPunct="1">
              <a:lnSpc>
                <a:spcPct val="85000"/>
              </a:lnSpc>
              <a:spcBef>
                <a:spcPct val="20000"/>
              </a:spcBef>
            </a:pPr>
            <a:r>
              <a:rPr lang="en-US" sz="2000">
                <a:solidFill>
                  <a:srgbClr val="FFFFFF"/>
                </a:solidFill>
              </a:rPr>
              <a:t>Major Characteristics of Verbal Styles</a:t>
            </a:r>
          </a:p>
        </p:txBody>
      </p:sp>
      <p:sp>
        <p:nvSpPr>
          <p:cNvPr id="8197" name="Rectangle 6"/>
          <p:cNvSpPr>
            <a:spLocks noGrp="1" noChangeArrowheads="1"/>
          </p:cNvSpPr>
          <p:nvPr>
            <p:ph type="title"/>
          </p:nvPr>
        </p:nvSpPr>
        <p:spPr/>
        <p:txBody>
          <a:bodyPr lIns="103236" tIns="51618" rIns="103236" bIns="51618">
            <a:normAutofit fontScale="90000"/>
          </a:bodyPr>
          <a:lstStyle/>
          <a:p>
            <a:pPr eaLnBrk="1" hangingPunct="1"/>
            <a:r>
              <a:rPr lang="en-US" smtClean="0"/>
              <a:t>Phases of Multicultural Development</a:t>
            </a:r>
          </a:p>
        </p:txBody>
      </p:sp>
      <p:grpSp>
        <p:nvGrpSpPr>
          <p:cNvPr id="8198" name="Group 29"/>
          <p:cNvGrpSpPr>
            <a:grpSpLocks/>
          </p:cNvGrpSpPr>
          <p:nvPr/>
        </p:nvGrpSpPr>
        <p:grpSpPr bwMode="auto">
          <a:xfrm>
            <a:off x="148166" y="1989260"/>
            <a:ext cx="8588376" cy="827942"/>
            <a:chOff x="84" y="1086"/>
            <a:chExt cx="4869" cy="452"/>
          </a:xfrm>
        </p:grpSpPr>
        <p:sp>
          <p:nvSpPr>
            <p:cNvPr id="8222" name="Line 7"/>
            <p:cNvSpPr>
              <a:spLocks noChangeShapeType="1"/>
            </p:cNvSpPr>
            <p:nvPr/>
          </p:nvSpPr>
          <p:spPr bwMode="auto">
            <a:xfrm>
              <a:off x="170" y="1538"/>
              <a:ext cx="476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8223" name="Text Box 8"/>
            <p:cNvSpPr txBox="1">
              <a:spLocks noChangeArrowheads="1"/>
            </p:cNvSpPr>
            <p:nvPr/>
          </p:nvSpPr>
          <p:spPr bwMode="auto">
            <a:xfrm>
              <a:off x="84" y="1086"/>
              <a:ext cx="4869"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7150" algn="l"/>
                  <a:tab pos="1652588" algn="l"/>
                  <a:tab pos="3087688" algn="l"/>
                  <a:tab pos="5313363" algn="l"/>
                </a:tabLst>
                <a:defRPr sz="1600">
                  <a:solidFill>
                    <a:schemeClr val="tx1"/>
                  </a:solidFill>
                  <a:latin typeface="Arial" pitchFamily="34" charset="0"/>
                </a:defRPr>
              </a:lvl1pPr>
              <a:lvl2pPr marL="742950" indent="-285750" eaLnBrk="0" hangingPunct="0">
                <a:tabLst>
                  <a:tab pos="57150" algn="l"/>
                  <a:tab pos="1652588" algn="l"/>
                  <a:tab pos="3087688" algn="l"/>
                  <a:tab pos="5313363" algn="l"/>
                </a:tabLst>
                <a:defRPr sz="1600">
                  <a:solidFill>
                    <a:schemeClr val="tx1"/>
                  </a:solidFill>
                  <a:latin typeface="Arial" pitchFamily="34" charset="0"/>
                </a:defRPr>
              </a:lvl2pPr>
              <a:lvl3pPr marL="1143000" indent="-228600" eaLnBrk="0" hangingPunct="0">
                <a:tabLst>
                  <a:tab pos="57150" algn="l"/>
                  <a:tab pos="1652588" algn="l"/>
                  <a:tab pos="3087688" algn="l"/>
                  <a:tab pos="5313363" algn="l"/>
                </a:tabLst>
                <a:defRPr sz="1600">
                  <a:solidFill>
                    <a:schemeClr val="tx1"/>
                  </a:solidFill>
                  <a:latin typeface="Arial" pitchFamily="34" charset="0"/>
                </a:defRPr>
              </a:lvl3pPr>
              <a:lvl4pPr marL="1600200" indent="-228600" eaLnBrk="0" hangingPunct="0">
                <a:tabLst>
                  <a:tab pos="57150" algn="l"/>
                  <a:tab pos="1652588" algn="l"/>
                  <a:tab pos="3087688" algn="l"/>
                  <a:tab pos="5313363" algn="l"/>
                </a:tabLst>
                <a:defRPr sz="1600">
                  <a:solidFill>
                    <a:schemeClr val="tx1"/>
                  </a:solidFill>
                  <a:latin typeface="Arial" pitchFamily="34" charset="0"/>
                </a:defRPr>
              </a:lvl4pPr>
              <a:lvl5pPr marL="2057400" indent="-228600" eaLnBrk="0" hangingPunct="0">
                <a:tabLst>
                  <a:tab pos="57150" algn="l"/>
                  <a:tab pos="1652588" algn="l"/>
                  <a:tab pos="3087688" algn="l"/>
                  <a:tab pos="5313363"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57150" algn="l"/>
                  <a:tab pos="1652588" algn="l"/>
                  <a:tab pos="3087688" algn="l"/>
                  <a:tab pos="5313363"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57150" algn="l"/>
                  <a:tab pos="1652588" algn="l"/>
                  <a:tab pos="3087688" algn="l"/>
                  <a:tab pos="5313363"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57150" algn="l"/>
                  <a:tab pos="1652588" algn="l"/>
                  <a:tab pos="3087688" algn="l"/>
                  <a:tab pos="5313363"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57150" algn="l"/>
                  <a:tab pos="1652588" algn="l"/>
                  <a:tab pos="3087688" algn="l"/>
                  <a:tab pos="5313363" algn="l"/>
                </a:tabLst>
                <a:defRPr sz="1600">
                  <a:solidFill>
                    <a:schemeClr val="tx1"/>
                  </a:solidFill>
                  <a:latin typeface="Arial" pitchFamily="34" charset="0"/>
                </a:defRPr>
              </a:lvl9pPr>
            </a:lstStyle>
            <a:p>
              <a:pPr algn="l" eaLnBrk="1" hangingPunct="1">
                <a:lnSpc>
                  <a:spcPct val="85000"/>
                </a:lnSpc>
                <a:spcBef>
                  <a:spcPct val="20000"/>
                </a:spcBef>
                <a:spcAft>
                  <a:spcPct val="30000"/>
                </a:spcAft>
              </a:pPr>
              <a:r>
                <a:rPr lang="en-US" b="1">
                  <a:solidFill>
                    <a:srgbClr val="D8006C"/>
                  </a:solidFill>
                </a:rPr>
                <a:t>				Cultures in Which			Major 	Interaction Focus 	Characteristic It	Verbal Style 	Variation 	and Content 	Is Found</a:t>
              </a:r>
            </a:p>
          </p:txBody>
        </p:sp>
      </p:grpSp>
      <p:sp useBgFill="1">
        <p:nvSpPr>
          <p:cNvPr id="8199" name="Rectangle 9"/>
          <p:cNvSpPr>
            <a:spLocks noChangeArrowheads="1"/>
          </p:cNvSpPr>
          <p:nvPr/>
        </p:nvSpPr>
        <p:spPr bwMode="auto">
          <a:xfrm>
            <a:off x="0" y="6572250"/>
            <a:ext cx="275167" cy="2857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lstStyle/>
          <a:p>
            <a:endParaRPr lang="pt-PT"/>
          </a:p>
        </p:txBody>
      </p:sp>
      <p:sp useBgFill="1">
        <p:nvSpPr>
          <p:cNvPr id="8200" name="Rectangle 10"/>
          <p:cNvSpPr>
            <a:spLocks noChangeArrowheads="1"/>
          </p:cNvSpPr>
          <p:nvPr/>
        </p:nvSpPr>
        <p:spPr bwMode="auto">
          <a:xfrm>
            <a:off x="0" y="6572250"/>
            <a:ext cx="275167" cy="2857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lstStyle/>
          <a:p>
            <a:endParaRPr lang="pt-PT"/>
          </a:p>
        </p:txBody>
      </p:sp>
      <p:sp useBgFill="1">
        <p:nvSpPr>
          <p:cNvPr id="8201" name="Rectangle 11"/>
          <p:cNvSpPr>
            <a:spLocks noChangeArrowheads="1"/>
          </p:cNvSpPr>
          <p:nvPr/>
        </p:nvSpPr>
        <p:spPr bwMode="auto">
          <a:xfrm>
            <a:off x="0" y="6572250"/>
            <a:ext cx="275167" cy="2857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lstStyle/>
          <a:p>
            <a:endParaRPr lang="pt-PT"/>
          </a:p>
        </p:txBody>
      </p:sp>
      <p:sp useBgFill="1">
        <p:nvSpPr>
          <p:cNvPr id="8202" name="Rectangle 12"/>
          <p:cNvSpPr>
            <a:spLocks noChangeArrowheads="1"/>
          </p:cNvSpPr>
          <p:nvPr/>
        </p:nvSpPr>
        <p:spPr bwMode="auto">
          <a:xfrm>
            <a:off x="185209" y="6480664"/>
            <a:ext cx="8819444" cy="18500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lstStyle/>
          <a:p>
            <a:endParaRPr lang="pt-PT"/>
          </a:p>
        </p:txBody>
      </p:sp>
      <p:grpSp>
        <p:nvGrpSpPr>
          <p:cNvPr id="3" name="Group 28"/>
          <p:cNvGrpSpPr>
            <a:grpSpLocks/>
          </p:cNvGrpSpPr>
          <p:nvPr/>
        </p:nvGrpSpPr>
        <p:grpSpPr bwMode="auto">
          <a:xfrm>
            <a:off x="185209" y="2861163"/>
            <a:ext cx="8706556" cy="511053"/>
            <a:chOff x="105" y="1562"/>
            <a:chExt cx="4936" cy="279"/>
          </a:xfrm>
        </p:grpSpPr>
        <p:sp>
          <p:nvSpPr>
            <p:cNvPr id="8218" name="Text Box 5"/>
            <p:cNvSpPr txBox="1">
              <a:spLocks noChangeArrowheads="1"/>
            </p:cNvSpPr>
            <p:nvPr/>
          </p:nvSpPr>
          <p:spPr bwMode="auto">
            <a:xfrm>
              <a:off x="105" y="1562"/>
              <a:ext cx="1161"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Contextual vs. personal</a:t>
              </a:r>
            </a:p>
          </p:txBody>
        </p:sp>
        <p:sp>
          <p:nvSpPr>
            <p:cNvPr id="8219" name="Text Box 14"/>
            <p:cNvSpPr txBox="1">
              <a:spLocks noChangeArrowheads="1"/>
            </p:cNvSpPr>
            <p:nvPr/>
          </p:nvSpPr>
          <p:spPr bwMode="auto">
            <a:xfrm>
              <a:off x="1142" y="1562"/>
              <a:ext cx="87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Contextual</a:t>
              </a:r>
            </a:p>
          </p:txBody>
        </p:sp>
        <p:sp>
          <p:nvSpPr>
            <p:cNvPr id="8220" name="Text Box 15"/>
            <p:cNvSpPr txBox="1">
              <a:spLocks noChangeArrowheads="1"/>
            </p:cNvSpPr>
            <p:nvPr/>
          </p:nvSpPr>
          <p:spPr bwMode="auto">
            <a:xfrm>
              <a:off x="1995" y="1562"/>
              <a:ext cx="135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Focus is on the speaker and role relationships</a:t>
              </a:r>
            </a:p>
          </p:txBody>
        </p:sp>
        <p:sp>
          <p:nvSpPr>
            <p:cNvPr id="8221" name="Text Box 16"/>
            <p:cNvSpPr txBox="1">
              <a:spLocks noChangeArrowheads="1"/>
            </p:cNvSpPr>
            <p:nvPr/>
          </p:nvSpPr>
          <p:spPr bwMode="auto">
            <a:xfrm>
              <a:off x="3413" y="1562"/>
              <a:ext cx="16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High power distance, collective, high context</a:t>
              </a:r>
            </a:p>
          </p:txBody>
        </p:sp>
      </p:grpSp>
      <p:grpSp>
        <p:nvGrpSpPr>
          <p:cNvPr id="4" name="Group 30"/>
          <p:cNvGrpSpPr>
            <a:grpSpLocks/>
          </p:cNvGrpSpPr>
          <p:nvPr/>
        </p:nvGrpSpPr>
        <p:grpSpPr bwMode="auto">
          <a:xfrm>
            <a:off x="2014362" y="3652474"/>
            <a:ext cx="6877403" cy="719871"/>
            <a:chOff x="1142" y="1994"/>
            <a:chExt cx="3899" cy="393"/>
          </a:xfrm>
        </p:grpSpPr>
        <p:sp>
          <p:nvSpPr>
            <p:cNvPr id="8215" name="Text Box 18"/>
            <p:cNvSpPr txBox="1">
              <a:spLocks noChangeArrowheads="1"/>
            </p:cNvSpPr>
            <p:nvPr/>
          </p:nvSpPr>
          <p:spPr bwMode="auto">
            <a:xfrm>
              <a:off x="1142" y="1994"/>
              <a:ext cx="87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Personal</a:t>
              </a:r>
            </a:p>
          </p:txBody>
        </p:sp>
        <p:sp>
          <p:nvSpPr>
            <p:cNvPr id="8216" name="Text Box 19"/>
            <p:cNvSpPr txBox="1">
              <a:spLocks noChangeArrowheads="1"/>
            </p:cNvSpPr>
            <p:nvPr/>
          </p:nvSpPr>
          <p:spPr bwMode="auto">
            <a:xfrm>
              <a:off x="1995" y="1994"/>
              <a:ext cx="1358"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Focus is on the speaker and personal relationships</a:t>
              </a:r>
            </a:p>
          </p:txBody>
        </p:sp>
        <p:sp>
          <p:nvSpPr>
            <p:cNvPr id="8217" name="Text Box 20"/>
            <p:cNvSpPr txBox="1">
              <a:spLocks noChangeArrowheads="1"/>
            </p:cNvSpPr>
            <p:nvPr/>
          </p:nvSpPr>
          <p:spPr bwMode="auto">
            <a:xfrm>
              <a:off x="3413" y="1994"/>
              <a:ext cx="16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Low power distance, individualistic, low context</a:t>
              </a:r>
            </a:p>
          </p:txBody>
        </p:sp>
      </p:grpSp>
      <p:grpSp>
        <p:nvGrpSpPr>
          <p:cNvPr id="5" name="Group 31"/>
          <p:cNvGrpSpPr>
            <a:grpSpLocks/>
          </p:cNvGrpSpPr>
          <p:nvPr/>
        </p:nvGrpSpPr>
        <p:grpSpPr bwMode="auto">
          <a:xfrm>
            <a:off x="185209" y="4588488"/>
            <a:ext cx="8706556" cy="719870"/>
            <a:chOff x="105" y="2505"/>
            <a:chExt cx="4936" cy="393"/>
          </a:xfrm>
        </p:grpSpPr>
        <p:sp>
          <p:nvSpPr>
            <p:cNvPr id="8211" name="Text Box 17"/>
            <p:cNvSpPr txBox="1">
              <a:spLocks noChangeArrowheads="1"/>
            </p:cNvSpPr>
            <p:nvPr/>
          </p:nvSpPr>
          <p:spPr bwMode="auto">
            <a:xfrm>
              <a:off x="105" y="2505"/>
              <a:ext cx="1161"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Affective vs. instrumental</a:t>
              </a:r>
            </a:p>
          </p:txBody>
        </p:sp>
        <p:sp>
          <p:nvSpPr>
            <p:cNvPr id="8212" name="Text Box 21"/>
            <p:cNvSpPr txBox="1">
              <a:spLocks noChangeArrowheads="1"/>
            </p:cNvSpPr>
            <p:nvPr/>
          </p:nvSpPr>
          <p:spPr bwMode="auto">
            <a:xfrm>
              <a:off x="1142" y="2505"/>
              <a:ext cx="87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Affective</a:t>
              </a:r>
            </a:p>
          </p:txBody>
        </p:sp>
        <p:sp>
          <p:nvSpPr>
            <p:cNvPr id="8213" name="Text Box 22"/>
            <p:cNvSpPr txBox="1">
              <a:spLocks noChangeArrowheads="1"/>
            </p:cNvSpPr>
            <p:nvPr/>
          </p:nvSpPr>
          <p:spPr bwMode="auto">
            <a:xfrm>
              <a:off x="1995" y="2505"/>
              <a:ext cx="1358"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Language is process oriented and receiver focused</a:t>
              </a:r>
            </a:p>
          </p:txBody>
        </p:sp>
        <p:sp>
          <p:nvSpPr>
            <p:cNvPr id="8214" name="Text Box 23"/>
            <p:cNvSpPr txBox="1">
              <a:spLocks noChangeArrowheads="1"/>
            </p:cNvSpPr>
            <p:nvPr/>
          </p:nvSpPr>
          <p:spPr bwMode="auto">
            <a:xfrm>
              <a:off x="3413" y="2505"/>
              <a:ext cx="162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Collective, high context</a:t>
              </a:r>
            </a:p>
          </p:txBody>
        </p:sp>
      </p:grpSp>
      <p:grpSp>
        <p:nvGrpSpPr>
          <p:cNvPr id="6" name="Group 32"/>
          <p:cNvGrpSpPr>
            <a:grpSpLocks/>
          </p:cNvGrpSpPr>
          <p:nvPr/>
        </p:nvGrpSpPr>
        <p:grpSpPr bwMode="auto">
          <a:xfrm>
            <a:off x="2014362" y="5427421"/>
            <a:ext cx="6877403" cy="719870"/>
            <a:chOff x="1142" y="2963"/>
            <a:chExt cx="3899" cy="393"/>
          </a:xfrm>
        </p:grpSpPr>
        <p:sp>
          <p:nvSpPr>
            <p:cNvPr id="8208" name="Text Box 24"/>
            <p:cNvSpPr txBox="1">
              <a:spLocks noChangeArrowheads="1"/>
            </p:cNvSpPr>
            <p:nvPr/>
          </p:nvSpPr>
          <p:spPr bwMode="auto">
            <a:xfrm>
              <a:off x="1142" y="2963"/>
              <a:ext cx="87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Instrumental</a:t>
              </a:r>
            </a:p>
          </p:txBody>
        </p:sp>
        <p:sp>
          <p:nvSpPr>
            <p:cNvPr id="8209" name="Text Box 25"/>
            <p:cNvSpPr txBox="1">
              <a:spLocks noChangeArrowheads="1"/>
            </p:cNvSpPr>
            <p:nvPr/>
          </p:nvSpPr>
          <p:spPr bwMode="auto">
            <a:xfrm>
              <a:off x="1995" y="2963"/>
              <a:ext cx="1358"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Language is goal oriented and sender focused</a:t>
              </a:r>
            </a:p>
          </p:txBody>
        </p:sp>
        <p:sp>
          <p:nvSpPr>
            <p:cNvPr id="8210" name="Text Box 26"/>
            <p:cNvSpPr txBox="1">
              <a:spLocks noChangeArrowheads="1"/>
            </p:cNvSpPr>
            <p:nvPr/>
          </p:nvSpPr>
          <p:spPr bwMode="auto">
            <a:xfrm>
              <a:off x="3413" y="2963"/>
              <a:ext cx="162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95438" algn="l"/>
                  <a:tab pos="3144838" algn="l"/>
                  <a:tab pos="4681538" algn="l"/>
                  <a:tab pos="6288088" algn="l"/>
                </a:tabLst>
                <a:defRPr sz="1600">
                  <a:solidFill>
                    <a:schemeClr val="tx1"/>
                  </a:solidFill>
                  <a:latin typeface="Arial" pitchFamily="34" charset="0"/>
                </a:defRPr>
              </a:lvl1pPr>
              <a:lvl2pPr marL="742950" indent="-285750" eaLnBrk="0" hangingPunct="0">
                <a:tabLst>
                  <a:tab pos="1595438" algn="l"/>
                  <a:tab pos="3144838" algn="l"/>
                  <a:tab pos="4681538" algn="l"/>
                  <a:tab pos="6288088" algn="l"/>
                </a:tabLst>
                <a:defRPr sz="1600">
                  <a:solidFill>
                    <a:schemeClr val="tx1"/>
                  </a:solidFill>
                  <a:latin typeface="Arial" pitchFamily="34" charset="0"/>
                </a:defRPr>
              </a:lvl2pPr>
              <a:lvl3pPr marL="1143000" indent="-228600" eaLnBrk="0" hangingPunct="0">
                <a:tabLst>
                  <a:tab pos="1595438" algn="l"/>
                  <a:tab pos="3144838" algn="l"/>
                  <a:tab pos="4681538" algn="l"/>
                  <a:tab pos="6288088" algn="l"/>
                </a:tabLst>
                <a:defRPr sz="1600">
                  <a:solidFill>
                    <a:schemeClr val="tx1"/>
                  </a:solidFill>
                  <a:latin typeface="Arial" pitchFamily="34" charset="0"/>
                </a:defRPr>
              </a:lvl3pPr>
              <a:lvl4pPr marL="1600200" indent="-228600" eaLnBrk="0" hangingPunct="0">
                <a:tabLst>
                  <a:tab pos="1595438" algn="l"/>
                  <a:tab pos="3144838" algn="l"/>
                  <a:tab pos="4681538" algn="l"/>
                  <a:tab pos="6288088" algn="l"/>
                </a:tabLst>
                <a:defRPr sz="1600">
                  <a:solidFill>
                    <a:schemeClr val="tx1"/>
                  </a:solidFill>
                  <a:latin typeface="Arial" pitchFamily="34" charset="0"/>
                </a:defRPr>
              </a:lvl4pPr>
              <a:lvl5pPr marL="2057400" indent="-228600" eaLnBrk="0" hangingPunct="0">
                <a:tabLst>
                  <a:tab pos="1595438" algn="l"/>
                  <a:tab pos="3144838" algn="l"/>
                  <a:tab pos="4681538" algn="l"/>
                  <a:tab pos="6288088"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1595438" algn="l"/>
                  <a:tab pos="3144838" algn="l"/>
                  <a:tab pos="4681538" algn="l"/>
                  <a:tab pos="6288088" algn="l"/>
                </a:tabLst>
                <a:defRPr sz="1600">
                  <a:solidFill>
                    <a:schemeClr val="tx1"/>
                  </a:solidFill>
                  <a:latin typeface="Arial" pitchFamily="34" charset="0"/>
                </a:defRPr>
              </a:lvl9pPr>
            </a:lstStyle>
            <a:p>
              <a:pPr algn="l" eaLnBrk="1" hangingPunct="1">
                <a:lnSpc>
                  <a:spcPct val="85000"/>
                </a:lnSpc>
                <a:spcAft>
                  <a:spcPct val="10000"/>
                </a:spcAft>
              </a:pPr>
              <a:r>
                <a:rPr lang="en-US"/>
                <a:t>Individualistic, low context</a:t>
              </a:r>
            </a:p>
          </p:txBody>
        </p:sp>
      </p:grpSp>
    </p:spTree>
    <p:extLst>
      <p:ext uri="{BB962C8B-B14F-4D97-AF65-F5344CB8AC3E}">
        <p14:creationId xmlns:p14="http://schemas.microsoft.com/office/powerpoint/2010/main" val="272426902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Top)">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Top)">
                                      <p:cBhvr>
                                        <p:cTn id="16" dur="500"/>
                                        <p:tgtEl>
                                          <p:spTgt spid="5"/>
                                        </p:tgtEl>
                                      </p:cBhvr>
                                    </p:animEffect>
                                  </p:childTnLst>
                                </p:cTn>
                              </p:par>
                            </p:childTnLst>
                          </p:cTn>
                        </p:par>
                        <p:par>
                          <p:cTn id="17" fill="hold" nodeType="afterGroup">
                            <p:stCondLst>
                              <p:cond delay="500"/>
                            </p:stCondLst>
                            <p:childTnLst>
                              <p:par>
                                <p:cTn id="18" presetID="1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To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lIns="103236" tIns="51618" rIns="103236" bIns="51618"/>
          <a:lstStyle/>
          <a:p>
            <a:pPr eaLnBrk="1" hangingPunct="1"/>
            <a:r>
              <a:rPr lang="en-US" smtClean="0"/>
              <a:t>Summary of Verbal Styles</a:t>
            </a:r>
          </a:p>
        </p:txBody>
      </p:sp>
      <p:graphicFrame>
        <p:nvGraphicFramePr>
          <p:cNvPr id="146436" name="Object 4"/>
          <p:cNvGraphicFramePr>
            <a:graphicFrameLocks noChangeAspect="1"/>
          </p:cNvGraphicFramePr>
          <p:nvPr/>
        </p:nvGraphicFramePr>
        <p:xfrm>
          <a:off x="769056" y="2932601"/>
          <a:ext cx="7574139" cy="2703635"/>
        </p:xfrm>
        <a:graphic>
          <a:graphicData uri="http://schemas.openxmlformats.org/presentationml/2006/ole">
            <mc:AlternateContent xmlns:mc="http://schemas.openxmlformats.org/markup-compatibility/2006">
              <mc:Choice xmlns:v="urn:schemas-microsoft-com:vml" Requires="v">
                <p:oleObj spid="_x0000_s1047" name="Photo Editor Photo" r:id="rId4" imgW="6180952" imgH="2305372" progId="MSPhotoEd.3">
                  <p:embed/>
                </p:oleObj>
              </mc:Choice>
              <mc:Fallback>
                <p:oleObj name="Photo Editor Photo" r:id="rId4" imgW="6180952" imgH="230537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056" y="2932601"/>
                        <a:ext cx="7574139" cy="270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4"/>
          <p:cNvGrpSpPr>
            <a:grpSpLocks/>
          </p:cNvGrpSpPr>
          <p:nvPr/>
        </p:nvGrpSpPr>
        <p:grpSpPr bwMode="auto">
          <a:xfrm>
            <a:off x="537987" y="1445236"/>
            <a:ext cx="8397874" cy="5017110"/>
            <a:chOff x="270" y="789"/>
            <a:chExt cx="4761" cy="2739"/>
          </a:xfrm>
        </p:grpSpPr>
        <p:graphicFrame>
          <p:nvGraphicFramePr>
            <p:cNvPr id="13320" name="Object 5"/>
            <p:cNvGraphicFramePr>
              <a:graphicFrameLocks noChangeAspect="1"/>
            </p:cNvGraphicFramePr>
            <p:nvPr/>
          </p:nvGraphicFramePr>
          <p:xfrm>
            <a:off x="270" y="789"/>
            <a:ext cx="4761" cy="811"/>
          </p:xfrm>
          <a:graphic>
            <a:graphicData uri="http://schemas.openxmlformats.org/presentationml/2006/ole">
              <mc:AlternateContent xmlns:mc="http://schemas.openxmlformats.org/markup-compatibility/2006">
                <mc:Choice xmlns:v="urn:schemas-microsoft-com:vml" Requires="v">
                  <p:oleObj spid="_x0000_s1048" name="Photo Editor Photo" r:id="rId6" imgW="6876190" imgH="1267002" progId="MSPhotoEd.3">
                    <p:embed/>
                  </p:oleObj>
                </mc:Choice>
                <mc:Fallback>
                  <p:oleObj name="Photo Editor Photo" r:id="rId6" imgW="6876190" imgH="1267002"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188" r="127"/>
                        <a:stretch>
                          <a:fillRect/>
                        </a:stretch>
                      </p:blipFill>
                      <p:spPr bwMode="auto">
                        <a:xfrm>
                          <a:off x="270" y="789"/>
                          <a:ext cx="4761" cy="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321" name="Group 10"/>
            <p:cNvGrpSpPr>
              <a:grpSpLocks/>
            </p:cNvGrpSpPr>
            <p:nvPr/>
          </p:nvGrpSpPr>
          <p:grpSpPr bwMode="auto">
            <a:xfrm>
              <a:off x="273" y="1146"/>
              <a:ext cx="4749" cy="2382"/>
              <a:chOff x="273" y="1146"/>
              <a:chExt cx="4749" cy="2382"/>
            </a:xfrm>
          </p:grpSpPr>
          <p:sp>
            <p:nvSpPr>
              <p:cNvPr id="13323" name="Line 7"/>
              <p:cNvSpPr>
                <a:spLocks noChangeShapeType="1"/>
              </p:cNvSpPr>
              <p:nvPr/>
            </p:nvSpPr>
            <p:spPr bwMode="auto">
              <a:xfrm>
                <a:off x="5022" y="1149"/>
                <a:ext cx="0" cy="237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3324" name="Line 8"/>
              <p:cNvSpPr>
                <a:spLocks noChangeShapeType="1"/>
              </p:cNvSpPr>
              <p:nvPr/>
            </p:nvSpPr>
            <p:spPr bwMode="auto">
              <a:xfrm flipH="1">
                <a:off x="273" y="3528"/>
                <a:ext cx="474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3325" name="Line 9"/>
              <p:cNvSpPr>
                <a:spLocks noChangeShapeType="1"/>
              </p:cNvSpPr>
              <p:nvPr/>
            </p:nvSpPr>
            <p:spPr bwMode="auto">
              <a:xfrm flipV="1">
                <a:off x="276" y="1146"/>
                <a:ext cx="0" cy="238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13322" name="Line 11"/>
            <p:cNvSpPr>
              <a:spLocks noChangeShapeType="1"/>
            </p:cNvSpPr>
            <p:nvPr/>
          </p:nvSpPr>
          <p:spPr bwMode="auto">
            <a:xfrm flipH="1">
              <a:off x="426" y="1545"/>
              <a:ext cx="444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4" name="Group 13"/>
          <p:cNvGrpSpPr>
            <a:grpSpLocks/>
          </p:cNvGrpSpPr>
          <p:nvPr/>
        </p:nvGrpSpPr>
        <p:grpSpPr bwMode="auto">
          <a:xfrm>
            <a:off x="537986" y="5573957"/>
            <a:ext cx="8389056" cy="899379"/>
            <a:chOff x="270" y="3043"/>
            <a:chExt cx="4756" cy="491"/>
          </a:xfrm>
        </p:grpSpPr>
        <p:graphicFrame>
          <p:nvGraphicFramePr>
            <p:cNvPr id="13318" name="Object 6"/>
            <p:cNvGraphicFramePr>
              <a:graphicFrameLocks noChangeAspect="1"/>
            </p:cNvGraphicFramePr>
            <p:nvPr/>
          </p:nvGraphicFramePr>
          <p:xfrm>
            <a:off x="270" y="3043"/>
            <a:ext cx="4756" cy="491"/>
          </p:xfrm>
          <a:graphic>
            <a:graphicData uri="http://schemas.openxmlformats.org/presentationml/2006/ole">
              <mc:AlternateContent xmlns:mc="http://schemas.openxmlformats.org/markup-compatibility/2006">
                <mc:Choice xmlns:v="urn:schemas-microsoft-com:vml" Requires="v">
                  <p:oleObj spid="_x0000_s1049" name="Photo Editor Photo" r:id="rId8" imgW="6876190" imgH="790476" progId="MSPhotoEd.3">
                    <p:embed/>
                  </p:oleObj>
                </mc:Choice>
                <mc:Fallback>
                  <p:oleObj name="Photo Editor Photo" r:id="rId8" imgW="6876190" imgH="790476"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l="188" r="189" b="2965"/>
                        <a:stretch>
                          <a:fillRect/>
                        </a:stretch>
                      </p:blipFill>
                      <p:spPr bwMode="auto">
                        <a:xfrm>
                          <a:off x="270" y="3043"/>
                          <a:ext cx="4756"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Line 12"/>
            <p:cNvSpPr>
              <a:spLocks noChangeShapeType="1"/>
            </p:cNvSpPr>
            <p:nvPr/>
          </p:nvSpPr>
          <p:spPr bwMode="auto">
            <a:xfrm>
              <a:off x="432" y="3120"/>
              <a:ext cx="444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spTree>
    <p:extLst>
      <p:ext uri="{BB962C8B-B14F-4D97-AF65-F5344CB8AC3E}">
        <p14:creationId xmlns:p14="http://schemas.microsoft.com/office/powerpoint/2010/main" val="1927412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 fill="hold" nodeType="clickEffect">
                                  <p:stCondLst>
                                    <p:cond delay="0"/>
                                  </p:stCondLst>
                                  <p:childTnLst>
                                    <p:set>
                                      <p:cBhvr>
                                        <p:cTn id="11" dur="1" fill="hold">
                                          <p:stCondLst>
                                            <p:cond delay="0"/>
                                          </p:stCondLst>
                                        </p:cTn>
                                        <p:tgtEl>
                                          <p:spTgt spid="146436"/>
                                        </p:tgtEl>
                                        <p:attrNameLst>
                                          <p:attrName>style.visibility</p:attrName>
                                        </p:attrNameLst>
                                      </p:cBhvr>
                                      <p:to>
                                        <p:strVal val="visible"/>
                                      </p:to>
                                    </p:set>
                                    <p:anim calcmode="lin" valueType="num">
                                      <p:cBhvr>
                                        <p:cTn id="12" dur="500" fill="hold"/>
                                        <p:tgtEl>
                                          <p:spTgt spid="146436"/>
                                        </p:tgtEl>
                                        <p:attrNameLst>
                                          <p:attrName>ppt_x</p:attrName>
                                        </p:attrNameLst>
                                      </p:cBhvr>
                                      <p:tavLst>
                                        <p:tav tm="0">
                                          <p:val>
                                            <p:strVal val="#ppt_x"/>
                                          </p:val>
                                        </p:tav>
                                        <p:tav tm="100000">
                                          <p:val>
                                            <p:strVal val="#ppt_x"/>
                                          </p:val>
                                        </p:tav>
                                      </p:tavLst>
                                    </p:anim>
                                    <p:anim calcmode="lin" valueType="num">
                                      <p:cBhvr>
                                        <p:cTn id="13" dur="500" fill="hold"/>
                                        <p:tgtEl>
                                          <p:spTgt spid="146436"/>
                                        </p:tgtEl>
                                        <p:attrNameLst>
                                          <p:attrName>ppt_y</p:attrName>
                                        </p:attrNameLst>
                                      </p:cBhvr>
                                      <p:tavLst>
                                        <p:tav tm="0">
                                          <p:val>
                                            <p:strVal val="#ppt_y-#ppt_h/2"/>
                                          </p:val>
                                        </p:tav>
                                        <p:tav tm="100000">
                                          <p:val>
                                            <p:strVal val="#ppt_y"/>
                                          </p:val>
                                        </p:tav>
                                      </p:tavLst>
                                    </p:anim>
                                    <p:anim calcmode="lin" valueType="num">
                                      <p:cBhvr>
                                        <p:cTn id="14" dur="500" fill="hold"/>
                                        <p:tgtEl>
                                          <p:spTgt spid="146436"/>
                                        </p:tgtEl>
                                        <p:attrNameLst>
                                          <p:attrName>ppt_w</p:attrName>
                                        </p:attrNameLst>
                                      </p:cBhvr>
                                      <p:tavLst>
                                        <p:tav tm="0">
                                          <p:val>
                                            <p:strVal val="#ppt_w"/>
                                          </p:val>
                                        </p:tav>
                                        <p:tav tm="100000">
                                          <p:val>
                                            <p:strVal val="#ppt_w"/>
                                          </p:val>
                                        </p:tav>
                                      </p:tavLst>
                                    </p:anim>
                                    <p:anim calcmode="lin" valueType="num">
                                      <p:cBhvr>
                                        <p:cTn id="15" dur="500" fill="hold"/>
                                        <p:tgtEl>
                                          <p:spTgt spid="146436"/>
                                        </p:tgtEl>
                                        <p:attrNameLst>
                                          <p:attrName>ppt_h</p:attrName>
                                        </p:attrNameLst>
                                      </p:cBhvr>
                                      <p:tavLst>
                                        <p:tav tm="0">
                                          <p:val>
                                            <p:fltVal val="0"/>
                                          </p:val>
                                        </p:tav>
                                        <p:tav tm="100000">
                                          <p:val>
                                            <p:strVal val="#ppt_h"/>
                                          </p:val>
                                        </p:tav>
                                      </p:tavLst>
                                    </p:anim>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lIns="103236" tIns="51618" rIns="103236" bIns="51618"/>
          <a:lstStyle/>
          <a:p>
            <a:pPr eaLnBrk="1" hangingPunct="1"/>
            <a:r>
              <a:rPr lang="en-US" smtClean="0"/>
              <a:t>Communication Epigrams</a:t>
            </a:r>
          </a:p>
        </p:txBody>
      </p:sp>
      <p:graphicFrame>
        <p:nvGraphicFramePr>
          <p:cNvPr id="152579" name="Object 3"/>
          <p:cNvGraphicFramePr>
            <a:graphicFrameLocks noChangeAspect="1"/>
          </p:cNvGraphicFramePr>
          <p:nvPr/>
        </p:nvGraphicFramePr>
        <p:xfrm>
          <a:off x="1097139" y="1665044"/>
          <a:ext cx="3383139" cy="2036885"/>
        </p:xfrm>
        <a:graphic>
          <a:graphicData uri="http://schemas.openxmlformats.org/presentationml/2006/ole">
            <mc:AlternateContent xmlns:mc="http://schemas.openxmlformats.org/markup-compatibility/2006">
              <mc:Choice xmlns:v="urn:schemas-microsoft-com:vml" Requires="v">
                <p:oleObj spid="_x0000_s2078" name="Photo Editor Photo" r:id="rId4" imgW="4057143" imgH="2352381" progId="MSPhotoEd.3">
                  <p:embed/>
                </p:oleObj>
              </mc:Choice>
              <mc:Fallback>
                <p:oleObj name="Photo Editor Photo" r:id="rId4" imgW="4057143" imgH="235238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139" y="1665044"/>
                        <a:ext cx="3383139" cy="2036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0" name="Object 4"/>
          <p:cNvGraphicFramePr>
            <a:graphicFrameLocks noChangeAspect="1"/>
          </p:cNvGraphicFramePr>
          <p:nvPr/>
        </p:nvGraphicFramePr>
        <p:xfrm>
          <a:off x="4972404" y="1665044"/>
          <a:ext cx="3804708" cy="1954456"/>
        </p:xfrm>
        <a:graphic>
          <a:graphicData uri="http://schemas.openxmlformats.org/presentationml/2006/ole">
            <mc:AlternateContent xmlns:mc="http://schemas.openxmlformats.org/markup-compatibility/2006">
              <mc:Choice xmlns:v="urn:schemas-microsoft-com:vml" Requires="v">
                <p:oleObj spid="_x0000_s2079" name="Photo Editor Photo" r:id="rId6" imgW="4563112" imgH="2257740" progId="MSPhotoEd.3">
                  <p:embed/>
                </p:oleObj>
              </mc:Choice>
              <mc:Fallback>
                <p:oleObj name="Photo Editor Photo" r:id="rId6" imgW="4563112" imgH="2257740"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2404" y="1665044"/>
                        <a:ext cx="3804708" cy="195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1" name="Object 5"/>
          <p:cNvGraphicFramePr>
            <a:graphicFrameLocks noChangeAspect="1"/>
          </p:cNvGraphicFramePr>
          <p:nvPr/>
        </p:nvGraphicFramePr>
        <p:xfrm>
          <a:off x="5630334" y="3744058"/>
          <a:ext cx="2488848" cy="2811707"/>
        </p:xfrm>
        <a:graphic>
          <a:graphicData uri="http://schemas.openxmlformats.org/presentationml/2006/ole">
            <mc:AlternateContent xmlns:mc="http://schemas.openxmlformats.org/markup-compatibility/2006">
              <mc:Choice xmlns:v="urn:schemas-microsoft-com:vml" Requires="v">
                <p:oleObj spid="_x0000_s2080" name="Photo Editor Photo" r:id="rId8" imgW="3029373" imgH="3296110" progId="MSPhotoEd.3">
                  <p:embed/>
                </p:oleObj>
              </mc:Choice>
              <mc:Fallback>
                <p:oleObj name="Photo Editor Photo" r:id="rId8" imgW="3029373" imgH="3296110"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0334" y="3744058"/>
                        <a:ext cx="2488848" cy="281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2" name="Object 6"/>
          <p:cNvGraphicFramePr>
            <a:graphicFrameLocks noChangeAspect="1"/>
          </p:cNvGraphicFramePr>
          <p:nvPr/>
        </p:nvGraphicFramePr>
        <p:xfrm>
          <a:off x="583848" y="4561010"/>
          <a:ext cx="4409722" cy="1765788"/>
        </p:xfrm>
        <a:graphic>
          <a:graphicData uri="http://schemas.openxmlformats.org/presentationml/2006/ole">
            <mc:AlternateContent xmlns:mc="http://schemas.openxmlformats.org/markup-compatibility/2006">
              <mc:Choice xmlns:v="urn:schemas-microsoft-com:vml" Requires="v">
                <p:oleObj spid="_x0000_s2081" name="Photo Editor Photo" r:id="rId10" imgW="5285714" imgH="2038095" progId="MSPhotoEd.3">
                  <p:embed/>
                </p:oleObj>
              </mc:Choice>
              <mc:Fallback>
                <p:oleObj name="Photo Editor Photo" r:id="rId10" imgW="5285714" imgH="2038095" progId="MSPhotoEd.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848" y="4561010"/>
                        <a:ext cx="4409722" cy="176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Text Box 7"/>
          <p:cNvSpPr txBox="1">
            <a:spLocks noChangeArrowheads="1"/>
          </p:cNvSpPr>
          <p:nvPr/>
        </p:nvSpPr>
        <p:spPr bwMode="auto">
          <a:xfrm>
            <a:off x="398639" y="6546606"/>
            <a:ext cx="4022033" cy="3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r>
              <a:rPr lang="en-US" sz="1400">
                <a:solidFill>
                  <a:schemeClr val="tx2"/>
                </a:solidFill>
                <a:latin typeface="Times New Roman" pitchFamily="18" charset="0"/>
              </a:rPr>
              <a:t>Adapted from Figure 7–2: Communication Epigrams</a:t>
            </a:r>
          </a:p>
        </p:txBody>
      </p:sp>
    </p:spTree>
    <p:extLst>
      <p:ext uri="{BB962C8B-B14F-4D97-AF65-F5344CB8AC3E}">
        <p14:creationId xmlns:p14="http://schemas.microsoft.com/office/powerpoint/2010/main" val="1597033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52579"/>
                                        </p:tgtEl>
                                        <p:attrNameLst>
                                          <p:attrName>style.visibility</p:attrName>
                                        </p:attrNameLst>
                                      </p:cBhvr>
                                      <p:to>
                                        <p:strVal val="visible"/>
                                      </p:to>
                                    </p:set>
                                    <p:anim calcmode="lin" valueType="num">
                                      <p:cBhvr>
                                        <p:cTn id="7" dur="500" fill="hold"/>
                                        <p:tgtEl>
                                          <p:spTgt spid="152579"/>
                                        </p:tgtEl>
                                        <p:attrNameLst>
                                          <p:attrName>ppt_w</p:attrName>
                                        </p:attrNameLst>
                                      </p:cBhvr>
                                      <p:tavLst>
                                        <p:tav tm="0">
                                          <p:val>
                                            <p:fltVal val="0"/>
                                          </p:val>
                                        </p:tav>
                                        <p:tav tm="100000">
                                          <p:val>
                                            <p:strVal val="#ppt_w"/>
                                          </p:val>
                                        </p:tav>
                                      </p:tavLst>
                                    </p:anim>
                                    <p:anim calcmode="lin" valueType="num">
                                      <p:cBhvr>
                                        <p:cTn id="8" dur="500" fill="hold"/>
                                        <p:tgtEl>
                                          <p:spTgt spid="152579"/>
                                        </p:tgtEl>
                                        <p:attrNameLst>
                                          <p:attrName>ppt_h</p:attrName>
                                        </p:attrNameLst>
                                      </p:cBhvr>
                                      <p:tavLst>
                                        <p:tav tm="0">
                                          <p:val>
                                            <p:fltVal val="0"/>
                                          </p:val>
                                        </p:tav>
                                        <p:tav tm="100000">
                                          <p:val>
                                            <p:strVal val="#ppt_h"/>
                                          </p:val>
                                        </p:tav>
                                      </p:tavLst>
                                    </p:anim>
                                    <p:anim calcmode="lin" valueType="num">
                                      <p:cBhvr>
                                        <p:cTn id="9" dur="500" fill="hold"/>
                                        <p:tgtEl>
                                          <p:spTgt spid="152579"/>
                                        </p:tgtEl>
                                        <p:attrNameLst>
                                          <p:attrName>ppt_x</p:attrName>
                                        </p:attrNameLst>
                                      </p:cBhvr>
                                      <p:tavLst>
                                        <p:tav tm="0">
                                          <p:val>
                                            <p:fltVal val="0.5"/>
                                          </p:val>
                                        </p:tav>
                                        <p:tav tm="100000">
                                          <p:val>
                                            <p:strVal val="#ppt_x"/>
                                          </p:val>
                                        </p:tav>
                                      </p:tavLst>
                                    </p:anim>
                                    <p:anim calcmode="lin" valueType="num">
                                      <p:cBhvr>
                                        <p:cTn id="10" dur="500" fill="hold"/>
                                        <p:tgtEl>
                                          <p:spTgt spid="15257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152580"/>
                                        </p:tgtEl>
                                        <p:attrNameLst>
                                          <p:attrName>style.visibility</p:attrName>
                                        </p:attrNameLst>
                                      </p:cBhvr>
                                      <p:to>
                                        <p:strVal val="visible"/>
                                      </p:to>
                                    </p:set>
                                    <p:anim calcmode="lin" valueType="num">
                                      <p:cBhvr>
                                        <p:cTn id="15" dur="500" fill="hold"/>
                                        <p:tgtEl>
                                          <p:spTgt spid="152580"/>
                                        </p:tgtEl>
                                        <p:attrNameLst>
                                          <p:attrName>ppt_w</p:attrName>
                                        </p:attrNameLst>
                                      </p:cBhvr>
                                      <p:tavLst>
                                        <p:tav tm="0">
                                          <p:val>
                                            <p:fltVal val="0"/>
                                          </p:val>
                                        </p:tav>
                                        <p:tav tm="100000">
                                          <p:val>
                                            <p:strVal val="#ppt_w"/>
                                          </p:val>
                                        </p:tav>
                                      </p:tavLst>
                                    </p:anim>
                                    <p:anim calcmode="lin" valueType="num">
                                      <p:cBhvr>
                                        <p:cTn id="16" dur="500" fill="hold"/>
                                        <p:tgtEl>
                                          <p:spTgt spid="152580"/>
                                        </p:tgtEl>
                                        <p:attrNameLst>
                                          <p:attrName>ppt_h</p:attrName>
                                        </p:attrNameLst>
                                      </p:cBhvr>
                                      <p:tavLst>
                                        <p:tav tm="0">
                                          <p:val>
                                            <p:fltVal val="0"/>
                                          </p:val>
                                        </p:tav>
                                        <p:tav tm="100000">
                                          <p:val>
                                            <p:strVal val="#ppt_h"/>
                                          </p:val>
                                        </p:tav>
                                      </p:tavLst>
                                    </p:anim>
                                    <p:anim calcmode="lin" valueType="num">
                                      <p:cBhvr>
                                        <p:cTn id="17" dur="500" fill="hold"/>
                                        <p:tgtEl>
                                          <p:spTgt spid="152580"/>
                                        </p:tgtEl>
                                        <p:attrNameLst>
                                          <p:attrName>ppt_x</p:attrName>
                                        </p:attrNameLst>
                                      </p:cBhvr>
                                      <p:tavLst>
                                        <p:tav tm="0">
                                          <p:val>
                                            <p:fltVal val="0.5"/>
                                          </p:val>
                                        </p:tav>
                                        <p:tav tm="100000">
                                          <p:val>
                                            <p:strVal val="#ppt_x"/>
                                          </p:val>
                                        </p:tav>
                                      </p:tavLst>
                                    </p:anim>
                                    <p:anim calcmode="lin" valueType="num">
                                      <p:cBhvr>
                                        <p:cTn id="18" dur="500" fill="hold"/>
                                        <p:tgtEl>
                                          <p:spTgt spid="152580"/>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152581"/>
                                        </p:tgtEl>
                                        <p:attrNameLst>
                                          <p:attrName>style.visibility</p:attrName>
                                        </p:attrNameLst>
                                      </p:cBhvr>
                                      <p:to>
                                        <p:strVal val="visible"/>
                                      </p:to>
                                    </p:set>
                                    <p:anim calcmode="lin" valueType="num">
                                      <p:cBhvr>
                                        <p:cTn id="23" dur="500" fill="hold"/>
                                        <p:tgtEl>
                                          <p:spTgt spid="152581"/>
                                        </p:tgtEl>
                                        <p:attrNameLst>
                                          <p:attrName>ppt_w</p:attrName>
                                        </p:attrNameLst>
                                      </p:cBhvr>
                                      <p:tavLst>
                                        <p:tav tm="0">
                                          <p:val>
                                            <p:fltVal val="0"/>
                                          </p:val>
                                        </p:tav>
                                        <p:tav tm="100000">
                                          <p:val>
                                            <p:strVal val="#ppt_w"/>
                                          </p:val>
                                        </p:tav>
                                      </p:tavLst>
                                    </p:anim>
                                    <p:anim calcmode="lin" valueType="num">
                                      <p:cBhvr>
                                        <p:cTn id="24" dur="500" fill="hold"/>
                                        <p:tgtEl>
                                          <p:spTgt spid="152581"/>
                                        </p:tgtEl>
                                        <p:attrNameLst>
                                          <p:attrName>ppt_h</p:attrName>
                                        </p:attrNameLst>
                                      </p:cBhvr>
                                      <p:tavLst>
                                        <p:tav tm="0">
                                          <p:val>
                                            <p:fltVal val="0"/>
                                          </p:val>
                                        </p:tav>
                                        <p:tav tm="100000">
                                          <p:val>
                                            <p:strVal val="#ppt_h"/>
                                          </p:val>
                                        </p:tav>
                                      </p:tavLst>
                                    </p:anim>
                                    <p:anim calcmode="lin" valueType="num">
                                      <p:cBhvr>
                                        <p:cTn id="25" dur="500" fill="hold"/>
                                        <p:tgtEl>
                                          <p:spTgt spid="152581"/>
                                        </p:tgtEl>
                                        <p:attrNameLst>
                                          <p:attrName>ppt_x</p:attrName>
                                        </p:attrNameLst>
                                      </p:cBhvr>
                                      <p:tavLst>
                                        <p:tav tm="0">
                                          <p:val>
                                            <p:fltVal val="0.5"/>
                                          </p:val>
                                        </p:tav>
                                        <p:tav tm="100000">
                                          <p:val>
                                            <p:strVal val="#ppt_x"/>
                                          </p:val>
                                        </p:tav>
                                      </p:tavLst>
                                    </p:anim>
                                    <p:anim calcmode="lin" valueType="num">
                                      <p:cBhvr>
                                        <p:cTn id="26" dur="500" fill="hold"/>
                                        <p:tgtEl>
                                          <p:spTgt spid="152581"/>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52582"/>
                                        </p:tgtEl>
                                        <p:attrNameLst>
                                          <p:attrName>style.visibility</p:attrName>
                                        </p:attrNameLst>
                                      </p:cBhvr>
                                      <p:to>
                                        <p:strVal val="visible"/>
                                      </p:to>
                                    </p:set>
                                    <p:anim calcmode="lin" valueType="num">
                                      <p:cBhvr>
                                        <p:cTn id="31" dur="500" fill="hold"/>
                                        <p:tgtEl>
                                          <p:spTgt spid="152582"/>
                                        </p:tgtEl>
                                        <p:attrNameLst>
                                          <p:attrName>ppt_w</p:attrName>
                                        </p:attrNameLst>
                                      </p:cBhvr>
                                      <p:tavLst>
                                        <p:tav tm="0">
                                          <p:val>
                                            <p:fltVal val="0"/>
                                          </p:val>
                                        </p:tav>
                                        <p:tav tm="100000">
                                          <p:val>
                                            <p:strVal val="#ppt_w"/>
                                          </p:val>
                                        </p:tav>
                                      </p:tavLst>
                                    </p:anim>
                                    <p:anim calcmode="lin" valueType="num">
                                      <p:cBhvr>
                                        <p:cTn id="32" dur="500" fill="hold"/>
                                        <p:tgtEl>
                                          <p:spTgt spid="152582"/>
                                        </p:tgtEl>
                                        <p:attrNameLst>
                                          <p:attrName>ppt_h</p:attrName>
                                        </p:attrNameLst>
                                      </p:cBhvr>
                                      <p:tavLst>
                                        <p:tav tm="0">
                                          <p:val>
                                            <p:fltVal val="0"/>
                                          </p:val>
                                        </p:tav>
                                        <p:tav tm="100000">
                                          <p:val>
                                            <p:strVal val="#ppt_h"/>
                                          </p:val>
                                        </p:tav>
                                      </p:tavLst>
                                    </p:anim>
                                    <p:anim calcmode="lin" valueType="num">
                                      <p:cBhvr>
                                        <p:cTn id="33" dur="500" fill="hold"/>
                                        <p:tgtEl>
                                          <p:spTgt spid="152582"/>
                                        </p:tgtEl>
                                        <p:attrNameLst>
                                          <p:attrName>ppt_x</p:attrName>
                                        </p:attrNameLst>
                                      </p:cBhvr>
                                      <p:tavLst>
                                        <p:tav tm="0">
                                          <p:val>
                                            <p:fltVal val="0.5"/>
                                          </p:val>
                                        </p:tav>
                                        <p:tav tm="100000">
                                          <p:val>
                                            <p:strVal val="#ppt_x"/>
                                          </p:val>
                                        </p:tav>
                                      </p:tavLst>
                                    </p:anim>
                                    <p:anim calcmode="lin" valueType="num">
                                      <p:cBhvr>
                                        <p:cTn id="34" dur="500" fill="hold"/>
                                        <p:tgtEl>
                                          <p:spTgt spid="15258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lIns="103236" tIns="51618" rIns="103236" bIns="51618">
            <a:normAutofit fontScale="90000"/>
          </a:bodyPr>
          <a:lstStyle/>
          <a:p>
            <a:pPr eaLnBrk="1" hangingPunct="1"/>
            <a:r>
              <a:rPr lang="en-US" smtClean="0"/>
              <a:t>Flexibility Cooperation: Intercompany Interaction and Negotiation</a:t>
            </a:r>
          </a:p>
        </p:txBody>
      </p:sp>
      <p:graphicFrame>
        <p:nvGraphicFramePr>
          <p:cNvPr id="163853" name="Object 13"/>
          <p:cNvGraphicFramePr>
            <a:graphicFrameLocks noChangeAspect="1"/>
          </p:cNvGraphicFramePr>
          <p:nvPr/>
        </p:nvGraphicFramePr>
        <p:xfrm>
          <a:off x="635000" y="2568087"/>
          <a:ext cx="8191500" cy="3361227"/>
        </p:xfrm>
        <a:graphic>
          <a:graphicData uri="http://schemas.openxmlformats.org/presentationml/2006/ole">
            <mc:AlternateContent xmlns:mc="http://schemas.openxmlformats.org/markup-compatibility/2006">
              <mc:Choice xmlns:v="urn:schemas-microsoft-com:vml" Requires="v">
                <p:oleObj spid="_x0000_s8194" name="Photo Editor Photo" r:id="rId4" imgW="8980952" imgH="3134162" progId="MSPhotoEd.3">
                  <p:embed/>
                </p:oleObj>
              </mc:Choice>
              <mc:Fallback>
                <p:oleObj name="Photo Editor Photo" r:id="rId4" imgW="8980952" imgH="313416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0" y="2568087"/>
                        <a:ext cx="8191500" cy="336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54" name="Rectangle 14"/>
          <p:cNvSpPr>
            <a:spLocks noChangeArrowheads="1"/>
          </p:cNvSpPr>
          <p:nvPr/>
        </p:nvSpPr>
        <p:spPr bwMode="auto">
          <a:xfrm>
            <a:off x="467432" y="1595439"/>
            <a:ext cx="8517819" cy="376844"/>
          </a:xfrm>
          <a:prstGeom prst="rect">
            <a:avLst/>
          </a:prstGeom>
          <a:solidFill>
            <a:srgbClr val="E03A81"/>
          </a:solidFill>
          <a:ln w="9525">
            <a:solidFill>
              <a:schemeClr val="tx1"/>
            </a:solidFill>
            <a:miter lim="800000"/>
            <a:headEnd/>
            <a:tailEnd/>
          </a:ln>
        </p:spPr>
        <p:txBody>
          <a:bodyPr wrap="none" lIns="103236" tIns="51618" rIns="103236" bIns="51618" anchor="ctr"/>
          <a:lstStyle/>
          <a:p>
            <a:endParaRPr lang="pt-PT"/>
          </a:p>
        </p:txBody>
      </p:sp>
      <p:sp>
        <p:nvSpPr>
          <p:cNvPr id="163855" name="Text Box 15"/>
          <p:cNvSpPr txBox="1">
            <a:spLocks noChangeArrowheads="1"/>
          </p:cNvSpPr>
          <p:nvPr/>
        </p:nvSpPr>
        <p:spPr bwMode="auto">
          <a:xfrm>
            <a:off x="490361" y="1606429"/>
            <a:ext cx="7374820" cy="36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lnSpc>
                <a:spcPct val="85000"/>
              </a:lnSpc>
              <a:spcBef>
                <a:spcPct val="20000"/>
              </a:spcBef>
            </a:pPr>
            <a:r>
              <a:rPr lang="en-US" sz="2000" dirty="0" smtClean="0">
                <a:solidFill>
                  <a:srgbClr val="FFFFFF"/>
                </a:solidFill>
              </a:rPr>
              <a:t>Negotiation </a:t>
            </a:r>
            <a:r>
              <a:rPr lang="en-US" sz="2000" dirty="0">
                <a:solidFill>
                  <a:srgbClr val="FFFFFF"/>
                </a:solidFill>
              </a:rPr>
              <a:t>Styles from a Cross-Cultural Perspective</a:t>
            </a:r>
          </a:p>
        </p:txBody>
      </p:sp>
      <p:grpSp>
        <p:nvGrpSpPr>
          <p:cNvPr id="2" name="Group 16"/>
          <p:cNvGrpSpPr>
            <a:grpSpLocks/>
          </p:cNvGrpSpPr>
          <p:nvPr/>
        </p:nvGrpSpPr>
        <p:grpSpPr bwMode="auto">
          <a:xfrm>
            <a:off x="686153" y="2298823"/>
            <a:ext cx="8191500" cy="357187"/>
            <a:chOff x="389" y="1255"/>
            <a:chExt cx="4644" cy="195"/>
          </a:xfrm>
        </p:grpSpPr>
        <p:graphicFrame>
          <p:nvGraphicFramePr>
            <p:cNvPr id="25608" name="Object 17"/>
            <p:cNvGraphicFramePr>
              <a:graphicFrameLocks noChangeAspect="1"/>
            </p:cNvGraphicFramePr>
            <p:nvPr/>
          </p:nvGraphicFramePr>
          <p:xfrm>
            <a:off x="389" y="1255"/>
            <a:ext cx="4644" cy="195"/>
          </p:xfrm>
          <a:graphic>
            <a:graphicData uri="http://schemas.openxmlformats.org/presentationml/2006/ole">
              <mc:AlternateContent xmlns:mc="http://schemas.openxmlformats.org/markup-compatibility/2006">
                <mc:Choice xmlns:v="urn:schemas-microsoft-com:vml" Requires="v">
                  <p:oleObj spid="_x0000_s8195" name="Photo Editor Photo" r:id="rId6" imgW="9000000" imgH="361809" progId="MSPhotoEd.3">
                    <p:embed/>
                  </p:oleObj>
                </mc:Choice>
                <mc:Fallback>
                  <p:oleObj name="Photo Editor Photo" r:id="rId6" imgW="9000000" imgH="361809"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 y="1255"/>
                          <a:ext cx="4644"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9" name="Line 18"/>
            <p:cNvSpPr>
              <a:spLocks noChangeShapeType="1"/>
            </p:cNvSpPr>
            <p:nvPr/>
          </p:nvSpPr>
          <p:spPr bwMode="auto">
            <a:xfrm>
              <a:off x="459" y="1404"/>
              <a:ext cx="448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25607" name="Text Box 19"/>
          <p:cNvSpPr txBox="1">
            <a:spLocks noChangeArrowheads="1"/>
          </p:cNvSpPr>
          <p:nvPr/>
        </p:nvSpPr>
        <p:spPr bwMode="auto">
          <a:xfrm>
            <a:off x="421571" y="6520962"/>
            <a:ext cx="5883312" cy="3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r>
              <a:rPr lang="en-US" sz="1400">
                <a:solidFill>
                  <a:schemeClr val="tx2"/>
                </a:solidFill>
                <a:latin typeface="Times New Roman" pitchFamily="18" charset="0"/>
              </a:rPr>
              <a:t>Adapted from Table 7–7: Negotiation Styles from a Cross-Cultural Perspective</a:t>
            </a:r>
          </a:p>
        </p:txBody>
      </p:sp>
    </p:spTree>
    <p:extLst>
      <p:ext uri="{BB962C8B-B14F-4D97-AF65-F5344CB8AC3E}">
        <p14:creationId xmlns:p14="http://schemas.microsoft.com/office/powerpoint/2010/main" val="35795869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63854"/>
                                        </p:tgtEl>
                                        <p:attrNameLst>
                                          <p:attrName>style.visibility</p:attrName>
                                        </p:attrNameLst>
                                      </p:cBhvr>
                                      <p:to>
                                        <p:strVal val="visible"/>
                                      </p:to>
                                    </p:set>
                                    <p:anim calcmode="lin" valueType="num">
                                      <p:cBhvr>
                                        <p:cTn id="7" dur="500" fill="hold"/>
                                        <p:tgtEl>
                                          <p:spTgt spid="163854"/>
                                        </p:tgtEl>
                                        <p:attrNameLst>
                                          <p:attrName>ppt_x</p:attrName>
                                        </p:attrNameLst>
                                      </p:cBhvr>
                                      <p:tavLst>
                                        <p:tav tm="0">
                                          <p:val>
                                            <p:strVal val="#ppt_x"/>
                                          </p:val>
                                        </p:tav>
                                        <p:tav tm="100000">
                                          <p:val>
                                            <p:strVal val="#ppt_x"/>
                                          </p:val>
                                        </p:tav>
                                      </p:tavLst>
                                    </p:anim>
                                    <p:anim calcmode="lin" valueType="num">
                                      <p:cBhvr>
                                        <p:cTn id="8" dur="500" fill="hold"/>
                                        <p:tgtEl>
                                          <p:spTgt spid="163854"/>
                                        </p:tgtEl>
                                        <p:attrNameLst>
                                          <p:attrName>ppt_y</p:attrName>
                                        </p:attrNameLst>
                                      </p:cBhvr>
                                      <p:tavLst>
                                        <p:tav tm="0">
                                          <p:val>
                                            <p:strVal val="#ppt_y-#ppt_h/2"/>
                                          </p:val>
                                        </p:tav>
                                        <p:tav tm="100000">
                                          <p:val>
                                            <p:strVal val="#ppt_y"/>
                                          </p:val>
                                        </p:tav>
                                      </p:tavLst>
                                    </p:anim>
                                    <p:anim calcmode="lin" valueType="num">
                                      <p:cBhvr>
                                        <p:cTn id="9" dur="500" fill="hold"/>
                                        <p:tgtEl>
                                          <p:spTgt spid="163854"/>
                                        </p:tgtEl>
                                        <p:attrNameLst>
                                          <p:attrName>ppt_w</p:attrName>
                                        </p:attrNameLst>
                                      </p:cBhvr>
                                      <p:tavLst>
                                        <p:tav tm="0">
                                          <p:val>
                                            <p:strVal val="#ppt_w"/>
                                          </p:val>
                                        </p:tav>
                                        <p:tav tm="100000">
                                          <p:val>
                                            <p:strVal val="#ppt_w"/>
                                          </p:val>
                                        </p:tav>
                                      </p:tavLst>
                                    </p:anim>
                                    <p:anim calcmode="lin" valueType="num">
                                      <p:cBhvr>
                                        <p:cTn id="10" dur="500" fill="hold"/>
                                        <p:tgtEl>
                                          <p:spTgt spid="163854"/>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63855"/>
                                        </p:tgtEl>
                                        <p:attrNameLst>
                                          <p:attrName>style.visibility</p:attrName>
                                        </p:attrNameLst>
                                      </p:cBhvr>
                                      <p:to>
                                        <p:strVal val="visible"/>
                                      </p:to>
                                    </p:set>
                                    <p:anim calcmode="lin" valueType="num">
                                      <p:cBhvr>
                                        <p:cTn id="14" dur="500" fill="hold"/>
                                        <p:tgtEl>
                                          <p:spTgt spid="163855"/>
                                        </p:tgtEl>
                                        <p:attrNameLst>
                                          <p:attrName>ppt_x</p:attrName>
                                        </p:attrNameLst>
                                      </p:cBhvr>
                                      <p:tavLst>
                                        <p:tav tm="0">
                                          <p:val>
                                            <p:strVal val="#ppt_x-#ppt_w/2"/>
                                          </p:val>
                                        </p:tav>
                                        <p:tav tm="100000">
                                          <p:val>
                                            <p:strVal val="#ppt_x"/>
                                          </p:val>
                                        </p:tav>
                                      </p:tavLst>
                                    </p:anim>
                                    <p:anim calcmode="lin" valueType="num">
                                      <p:cBhvr>
                                        <p:cTn id="15" dur="500" fill="hold"/>
                                        <p:tgtEl>
                                          <p:spTgt spid="163855"/>
                                        </p:tgtEl>
                                        <p:attrNameLst>
                                          <p:attrName>ppt_y</p:attrName>
                                        </p:attrNameLst>
                                      </p:cBhvr>
                                      <p:tavLst>
                                        <p:tav tm="0">
                                          <p:val>
                                            <p:strVal val="#ppt_y"/>
                                          </p:val>
                                        </p:tav>
                                        <p:tav tm="100000">
                                          <p:val>
                                            <p:strVal val="#ppt_y"/>
                                          </p:val>
                                        </p:tav>
                                      </p:tavLst>
                                    </p:anim>
                                    <p:anim calcmode="lin" valueType="num">
                                      <p:cBhvr>
                                        <p:cTn id="16" dur="500" fill="hold"/>
                                        <p:tgtEl>
                                          <p:spTgt spid="163855"/>
                                        </p:tgtEl>
                                        <p:attrNameLst>
                                          <p:attrName>ppt_w</p:attrName>
                                        </p:attrNameLst>
                                      </p:cBhvr>
                                      <p:tavLst>
                                        <p:tav tm="0">
                                          <p:val>
                                            <p:fltVal val="0"/>
                                          </p:val>
                                        </p:tav>
                                        <p:tav tm="100000">
                                          <p:val>
                                            <p:strVal val="#ppt_w"/>
                                          </p:val>
                                        </p:tav>
                                      </p:tavLst>
                                    </p:anim>
                                    <p:anim calcmode="lin" valueType="num">
                                      <p:cBhvr>
                                        <p:cTn id="17" dur="500" fill="hold"/>
                                        <p:tgtEl>
                                          <p:spTgt spid="163855"/>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ppt_h/2"/>
                                          </p:val>
                                        </p:tav>
                                        <p:tav tm="100000">
                                          <p:val>
                                            <p:strVal val="#ppt_y"/>
                                          </p:val>
                                        </p:tav>
                                      </p:tavLst>
                                    </p:anim>
                                    <p:anim calcmode="lin" valueType="num">
                                      <p:cBhvr>
                                        <p:cTn id="23" dur="500" fill="hold"/>
                                        <p:tgtEl>
                                          <p:spTgt spid="2"/>
                                        </p:tgtEl>
                                        <p:attrNameLst>
                                          <p:attrName>ppt_w</p:attrName>
                                        </p:attrNameLst>
                                      </p:cBhvr>
                                      <p:tavLst>
                                        <p:tav tm="0">
                                          <p:val>
                                            <p:strVal val="#ppt_w"/>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163853"/>
                                        </p:tgtEl>
                                        <p:attrNameLst>
                                          <p:attrName>style.visibility</p:attrName>
                                        </p:attrNameLst>
                                      </p:cBhvr>
                                      <p:to>
                                        <p:strVal val="visible"/>
                                      </p:to>
                                    </p:set>
                                    <p:animEffect transition="in" filter="wipe(up)">
                                      <p:cBhvr>
                                        <p:cTn id="29" dur="500"/>
                                        <p:tgtEl>
                                          <p:spTgt spid="163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4" grpId="0" animBg="1"/>
      <p:bldP spid="16385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lIns="103236" tIns="51618" rIns="103236" bIns="51618"/>
          <a:lstStyle/>
          <a:p>
            <a:pPr eaLnBrk="1" hangingPunct="1"/>
            <a:r>
              <a:rPr lang="en-US" smtClean="0"/>
              <a:t>Communication Barriers</a:t>
            </a:r>
          </a:p>
        </p:txBody>
      </p:sp>
      <p:sp>
        <p:nvSpPr>
          <p:cNvPr id="18435" name="Rectangle 3"/>
          <p:cNvSpPr>
            <a:spLocks noGrp="1" noChangeArrowheads="1"/>
          </p:cNvSpPr>
          <p:nvPr>
            <p:ph type="body" idx="1"/>
          </p:nvPr>
        </p:nvSpPr>
        <p:spPr>
          <a:xfrm>
            <a:off x="476250" y="1611923"/>
            <a:ext cx="8346722" cy="4854087"/>
          </a:xfrm>
        </p:spPr>
        <p:txBody>
          <a:bodyPr lIns="103236" tIns="51618" rIns="103236" bIns="51618"/>
          <a:lstStyle/>
          <a:p>
            <a:pPr eaLnBrk="1" hangingPunct="1"/>
            <a:r>
              <a:rPr lang="en-US" sz="2300"/>
              <a:t>Language barriers</a:t>
            </a:r>
          </a:p>
          <a:p>
            <a:pPr eaLnBrk="1" hangingPunct="1"/>
            <a:r>
              <a:rPr lang="en-US" sz="2300"/>
              <a:t>Cultural barriers</a:t>
            </a:r>
          </a:p>
          <a:p>
            <a:pPr lvl="1" eaLnBrk="1" hangingPunct="1"/>
            <a:r>
              <a:rPr lang="en-US">
                <a:solidFill>
                  <a:srgbClr val="000000"/>
                </a:solidFill>
              </a:rPr>
              <a:t>Suggestions that can be of value to American managers who are engaged in international communications include:</a:t>
            </a:r>
          </a:p>
          <a:p>
            <a:pPr lvl="2" eaLnBrk="1" hangingPunct="1"/>
            <a:r>
              <a:rPr lang="en-US" sz="2000">
                <a:solidFill>
                  <a:srgbClr val="000000"/>
                </a:solidFill>
              </a:rPr>
              <a:t>Be careful not to use generalized statements about benefits, compensation, pay cycles, holidays, or policies in your worldwide communications.</a:t>
            </a:r>
          </a:p>
          <a:p>
            <a:pPr lvl="2" eaLnBrk="1" hangingPunct="1"/>
            <a:r>
              <a:rPr lang="en-US" sz="2000">
                <a:solidFill>
                  <a:srgbClr val="000000"/>
                </a:solidFill>
              </a:rPr>
              <a:t>Since most of the world uses the metric system, be sure to include converted weights and measures in all internal and external communications.</a:t>
            </a:r>
          </a:p>
          <a:p>
            <a:pPr lvl="2" eaLnBrk="1" hangingPunct="1"/>
            <a:r>
              <a:rPr lang="en-US" sz="2000">
                <a:solidFill>
                  <a:srgbClr val="000000"/>
                </a:solidFill>
              </a:rPr>
              <a:t>Keep in mind that even in English-speaking countries, words may have different meanings. Not everyone knows what is meant by “counterclockwise,” or “quite good.”</a:t>
            </a:r>
          </a:p>
        </p:txBody>
      </p:sp>
    </p:spTree>
    <p:extLst>
      <p:ext uri="{BB962C8B-B14F-4D97-AF65-F5344CB8AC3E}">
        <p14:creationId xmlns:p14="http://schemas.microsoft.com/office/powerpoint/2010/main" val="871740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lIns="103236" tIns="51618" rIns="103236" bIns="51618"/>
          <a:lstStyle/>
          <a:p>
            <a:pPr eaLnBrk="1" hangingPunct="1"/>
            <a:r>
              <a:rPr lang="en-US" smtClean="0"/>
              <a:t>Communication Barriers</a:t>
            </a:r>
          </a:p>
        </p:txBody>
      </p:sp>
      <p:sp>
        <p:nvSpPr>
          <p:cNvPr id="156675" name="Rectangle 3"/>
          <p:cNvSpPr>
            <a:spLocks noGrp="1" noChangeArrowheads="1"/>
          </p:cNvSpPr>
          <p:nvPr>
            <p:ph type="body" idx="1"/>
          </p:nvPr>
        </p:nvSpPr>
        <p:spPr>
          <a:xfrm>
            <a:off x="476250" y="3304442"/>
            <a:ext cx="8256764" cy="2703635"/>
          </a:xfrm>
        </p:spPr>
        <p:txBody>
          <a:bodyPr lIns="103236" tIns="51618" rIns="103236" bIns="51618"/>
          <a:lstStyle/>
          <a:p>
            <a:pPr lvl="2" eaLnBrk="1" hangingPunct="1">
              <a:lnSpc>
                <a:spcPct val="90000"/>
              </a:lnSpc>
            </a:pPr>
            <a:r>
              <a:rPr lang="en-US" sz="2000">
                <a:solidFill>
                  <a:srgbClr val="000000"/>
                </a:solidFill>
              </a:rPr>
              <a:t>Remember that letterhead and paper sizes differ worldwide. The 81⁄2 by 11-inch page is a U.S. standard, but most countries use an A4 (81⁄4  111⁄2-inch) size for their letterhead, with envelopes to match.</a:t>
            </a:r>
          </a:p>
          <a:p>
            <a:pPr lvl="2" eaLnBrk="1" hangingPunct="1">
              <a:lnSpc>
                <a:spcPct val="90000"/>
              </a:lnSpc>
            </a:pPr>
            <a:r>
              <a:rPr lang="en-US" sz="2000">
                <a:solidFill>
                  <a:srgbClr val="000000"/>
                </a:solidFill>
              </a:rPr>
              <a:t>Dollars are not unique to the United States. There are Australian, Bermudian, Canadian, Hong Kong, Taiwanese, and New Zealand dollars, among others. So when referring to American dollars, it is important to use “US$.”</a:t>
            </a:r>
            <a:endParaRPr lang="en-US" sz="2000"/>
          </a:p>
        </p:txBody>
      </p:sp>
      <p:sp>
        <p:nvSpPr>
          <p:cNvPr id="19460" name="Rectangle 5"/>
          <p:cNvSpPr>
            <a:spLocks noChangeArrowheads="1"/>
          </p:cNvSpPr>
          <p:nvPr/>
        </p:nvSpPr>
        <p:spPr bwMode="auto">
          <a:xfrm>
            <a:off x="485071" y="1608260"/>
            <a:ext cx="8320263" cy="17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marL="324405" indent="-324405" defTabSz="914067">
              <a:spcAft>
                <a:spcPct val="25000"/>
              </a:spcAft>
              <a:buClr>
                <a:schemeClr val="accent1"/>
              </a:buClr>
              <a:buSzPct val="90000"/>
              <a:buFont typeface="Wingdings" pitchFamily="2" charset="2"/>
              <a:buChar char="n"/>
            </a:pPr>
            <a:r>
              <a:rPr lang="en-US" sz="2300">
                <a:latin typeface="Times New Roman" pitchFamily="18" charset="0"/>
              </a:rPr>
              <a:t>Language barriers</a:t>
            </a:r>
          </a:p>
          <a:p>
            <a:pPr marL="324405" indent="-324405" defTabSz="914067">
              <a:spcAft>
                <a:spcPct val="25000"/>
              </a:spcAft>
              <a:buClr>
                <a:schemeClr val="accent1"/>
              </a:buClr>
              <a:buSzPct val="90000"/>
              <a:buFont typeface="Wingdings" pitchFamily="2" charset="2"/>
              <a:buChar char="n"/>
            </a:pPr>
            <a:r>
              <a:rPr lang="en-US" sz="2300">
                <a:latin typeface="Times New Roman" pitchFamily="18" charset="0"/>
              </a:rPr>
              <a:t>Cultural barriers</a:t>
            </a:r>
          </a:p>
          <a:p>
            <a:pPr marL="704370" lvl="1" indent="-250920" defTabSz="914067">
              <a:spcAft>
                <a:spcPct val="25000"/>
              </a:spcAft>
              <a:buClr>
                <a:schemeClr val="hlink"/>
              </a:buClr>
              <a:buSzPct val="75000"/>
              <a:buFont typeface="Wingdings" pitchFamily="2" charset="2"/>
              <a:buChar char="n"/>
            </a:pPr>
            <a:r>
              <a:rPr lang="en-US" sz="2300">
                <a:solidFill>
                  <a:srgbClr val="000000"/>
                </a:solidFill>
                <a:latin typeface="Times New Roman" pitchFamily="18" charset="0"/>
              </a:rPr>
              <a:t>Suggestions that can be of value to American managers who are engaged in international communications include:</a:t>
            </a:r>
          </a:p>
        </p:txBody>
      </p:sp>
    </p:spTree>
    <p:extLst>
      <p:ext uri="{BB962C8B-B14F-4D97-AF65-F5344CB8AC3E}">
        <p14:creationId xmlns:p14="http://schemas.microsoft.com/office/powerpoint/2010/main" val="28912835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slide(fromBottom)">
                                      <p:cBhvr>
                                        <p:cTn id="7" dur="500"/>
                                        <p:tgtEl>
                                          <p:spTgt spid="156675">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6675">
                                            <p:txEl>
                                              <p:pRg st="1" end="1"/>
                                            </p:txEl>
                                          </p:spTgt>
                                        </p:tgtEl>
                                        <p:attrNameLst>
                                          <p:attrName>style.visibility</p:attrName>
                                        </p:attrNameLst>
                                      </p:cBhvr>
                                      <p:to>
                                        <p:strVal val="visible"/>
                                      </p:to>
                                    </p:set>
                                    <p:animEffect transition="in" filter="slide(fromBottom)">
                                      <p:cBhvr>
                                        <p:cTn id="10" dur="500"/>
                                        <p:tgtEl>
                                          <p:spTgt spid="156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bldLvl="2"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lIns="103236" tIns="51618" rIns="103236" bIns="51618"/>
          <a:lstStyle/>
          <a:p>
            <a:pPr eaLnBrk="1" hangingPunct="1"/>
            <a:r>
              <a:rPr lang="en-US" smtClean="0"/>
              <a:t>Nonverbal Communication</a:t>
            </a:r>
          </a:p>
        </p:txBody>
      </p:sp>
      <p:sp>
        <p:nvSpPr>
          <p:cNvPr id="20483" name="Rectangle 3"/>
          <p:cNvSpPr>
            <a:spLocks noGrp="1" noChangeArrowheads="1"/>
          </p:cNvSpPr>
          <p:nvPr>
            <p:ph type="body" idx="1"/>
          </p:nvPr>
        </p:nvSpPr>
        <p:spPr/>
        <p:txBody>
          <a:bodyPr lIns="103236" tIns="51618" rIns="103236" bIns="51618"/>
          <a:lstStyle/>
          <a:p>
            <a:pPr eaLnBrk="1" hangingPunct="1">
              <a:lnSpc>
                <a:spcPct val="90000"/>
              </a:lnSpc>
            </a:pPr>
            <a:r>
              <a:rPr lang="en-US" smtClean="0"/>
              <a:t>Nonverbal communication</a:t>
            </a:r>
          </a:p>
          <a:p>
            <a:pPr lvl="1" eaLnBrk="1" hangingPunct="1">
              <a:lnSpc>
                <a:spcPct val="90000"/>
              </a:lnSpc>
            </a:pPr>
            <a:r>
              <a:rPr lang="en-US" smtClean="0"/>
              <a:t>The transfer of meaning through means such as body language and use of physical space</a:t>
            </a:r>
          </a:p>
          <a:p>
            <a:pPr eaLnBrk="1" hangingPunct="1">
              <a:lnSpc>
                <a:spcPct val="90000"/>
              </a:lnSpc>
            </a:pPr>
            <a:r>
              <a:rPr lang="en-US" smtClean="0"/>
              <a:t>Kinesics</a:t>
            </a:r>
          </a:p>
          <a:p>
            <a:pPr lvl="1" eaLnBrk="1" hangingPunct="1">
              <a:lnSpc>
                <a:spcPct val="90000"/>
              </a:lnSpc>
            </a:pPr>
            <a:r>
              <a:rPr lang="en-US" smtClean="0"/>
              <a:t>The study of communication through body movement and facial expression</a:t>
            </a:r>
          </a:p>
          <a:p>
            <a:pPr lvl="2" eaLnBrk="1" hangingPunct="1">
              <a:lnSpc>
                <a:spcPct val="90000"/>
              </a:lnSpc>
            </a:pPr>
            <a:r>
              <a:rPr lang="en-US" smtClean="0"/>
              <a:t>Eye contact</a:t>
            </a:r>
          </a:p>
          <a:p>
            <a:pPr lvl="2" eaLnBrk="1" hangingPunct="1">
              <a:lnSpc>
                <a:spcPct val="90000"/>
              </a:lnSpc>
            </a:pPr>
            <a:r>
              <a:rPr lang="en-US" smtClean="0"/>
              <a:t>Posture</a:t>
            </a:r>
          </a:p>
          <a:p>
            <a:pPr lvl="2" eaLnBrk="1" hangingPunct="1">
              <a:lnSpc>
                <a:spcPct val="90000"/>
              </a:lnSpc>
            </a:pPr>
            <a:r>
              <a:rPr lang="en-US" smtClean="0"/>
              <a:t>Gestures</a:t>
            </a:r>
          </a:p>
          <a:p>
            <a:pPr eaLnBrk="1" hangingPunct="1">
              <a:lnSpc>
                <a:spcPct val="90000"/>
              </a:lnSpc>
            </a:pPr>
            <a:r>
              <a:rPr lang="en-US" smtClean="0"/>
              <a:t>Chromatics</a:t>
            </a:r>
          </a:p>
          <a:p>
            <a:pPr lvl="1" eaLnBrk="1" hangingPunct="1">
              <a:lnSpc>
                <a:spcPct val="90000"/>
              </a:lnSpc>
            </a:pPr>
            <a:r>
              <a:rPr lang="en-US" smtClean="0"/>
              <a:t>The use of color to communicate messages</a:t>
            </a:r>
          </a:p>
        </p:txBody>
      </p:sp>
    </p:spTree>
    <p:extLst>
      <p:ext uri="{BB962C8B-B14F-4D97-AF65-F5344CB8AC3E}">
        <p14:creationId xmlns:p14="http://schemas.microsoft.com/office/powerpoint/2010/main" val="2204636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lIns="103236" tIns="51618" rIns="103236" bIns="51618"/>
          <a:lstStyle/>
          <a:p>
            <a:pPr eaLnBrk="1" hangingPunct="1"/>
            <a:r>
              <a:rPr lang="en-US" smtClean="0"/>
              <a:t>Nonverbal Communication</a:t>
            </a:r>
          </a:p>
        </p:txBody>
      </p:sp>
      <p:sp>
        <p:nvSpPr>
          <p:cNvPr id="21507" name="Rectangle 3"/>
          <p:cNvSpPr>
            <a:spLocks noGrp="1" noChangeArrowheads="1"/>
          </p:cNvSpPr>
          <p:nvPr>
            <p:ph type="body" idx="1"/>
          </p:nvPr>
        </p:nvSpPr>
        <p:spPr/>
        <p:txBody>
          <a:bodyPr lIns="103236" tIns="51618" rIns="103236" bIns="51618"/>
          <a:lstStyle/>
          <a:p>
            <a:pPr eaLnBrk="1" hangingPunct="1"/>
            <a:r>
              <a:rPr lang="en-US" smtClean="0"/>
              <a:t>Proxemics</a:t>
            </a:r>
          </a:p>
          <a:p>
            <a:pPr lvl="1" eaLnBrk="1" hangingPunct="1"/>
            <a:r>
              <a:rPr lang="en-US" smtClean="0"/>
              <a:t>The study of the way that people use physical space to convey messages</a:t>
            </a:r>
          </a:p>
          <a:p>
            <a:pPr lvl="2" eaLnBrk="1" hangingPunct="1"/>
            <a:r>
              <a:rPr lang="en-US" smtClean="0"/>
              <a:t>Intimate distance is used for very confidential communications</a:t>
            </a:r>
          </a:p>
          <a:p>
            <a:pPr lvl="2" eaLnBrk="1" hangingPunct="1"/>
            <a:r>
              <a:rPr lang="en-US" smtClean="0"/>
              <a:t>Personal distance is used for talking with family and close friends</a:t>
            </a:r>
          </a:p>
          <a:p>
            <a:pPr lvl="2" eaLnBrk="1" hangingPunct="1"/>
            <a:r>
              <a:rPr lang="en-US" smtClean="0"/>
              <a:t>Social distance is used to handle most business transactions</a:t>
            </a:r>
          </a:p>
          <a:p>
            <a:pPr lvl="2" eaLnBrk="1" hangingPunct="1"/>
            <a:r>
              <a:rPr lang="en-US" smtClean="0"/>
              <a:t>Public distance is used when calling across the room or giving a talk to a group</a:t>
            </a:r>
          </a:p>
        </p:txBody>
      </p:sp>
    </p:spTree>
    <p:extLst>
      <p:ext uri="{BB962C8B-B14F-4D97-AF65-F5344CB8AC3E}">
        <p14:creationId xmlns:p14="http://schemas.microsoft.com/office/powerpoint/2010/main" val="977575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lIns="103236" tIns="51618" rIns="103236" bIns="51618"/>
          <a:lstStyle/>
          <a:p>
            <a:pPr eaLnBrk="1" hangingPunct="1"/>
            <a:r>
              <a:rPr lang="en-US" smtClean="0"/>
              <a:t>Personal Space in the U.S.</a:t>
            </a:r>
          </a:p>
        </p:txBody>
      </p:sp>
      <p:graphicFrame>
        <p:nvGraphicFramePr>
          <p:cNvPr id="159747" name="Object 3"/>
          <p:cNvGraphicFramePr>
            <a:graphicFrameLocks noChangeAspect="1"/>
          </p:cNvGraphicFramePr>
          <p:nvPr/>
        </p:nvGraphicFramePr>
        <p:xfrm>
          <a:off x="1158876" y="2952750"/>
          <a:ext cx="7184319" cy="3297115"/>
        </p:xfrm>
        <a:graphic>
          <a:graphicData uri="http://schemas.openxmlformats.org/presentationml/2006/ole">
            <mc:AlternateContent xmlns:mc="http://schemas.openxmlformats.org/markup-compatibility/2006">
              <mc:Choice xmlns:v="urn:schemas-microsoft-com:vml" Requires="v">
                <p:oleObj spid="_x0000_s3081" name="Photo Editor Photo" r:id="rId3" imgW="6466667" imgH="2857899" progId="MSPhotoEd.3">
                  <p:embed/>
                </p:oleObj>
              </mc:Choice>
              <mc:Fallback>
                <p:oleObj name="Photo Editor Photo" r:id="rId3" imgW="6466667" imgH="2857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76" y="2952750"/>
                        <a:ext cx="7184319" cy="32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5"/>
          <p:cNvGrpSpPr>
            <a:grpSpLocks/>
          </p:cNvGrpSpPr>
          <p:nvPr/>
        </p:nvGrpSpPr>
        <p:grpSpPr bwMode="auto">
          <a:xfrm>
            <a:off x="2885723" y="2355606"/>
            <a:ext cx="3007431" cy="2789727"/>
            <a:chOff x="1636" y="1286"/>
            <a:chExt cx="1705" cy="1523"/>
          </a:xfrm>
        </p:grpSpPr>
        <p:grpSp>
          <p:nvGrpSpPr>
            <p:cNvPr id="22553" name="Group 6"/>
            <p:cNvGrpSpPr>
              <a:grpSpLocks/>
            </p:cNvGrpSpPr>
            <p:nvPr/>
          </p:nvGrpSpPr>
          <p:grpSpPr bwMode="auto">
            <a:xfrm>
              <a:off x="2170" y="1484"/>
              <a:ext cx="1047" cy="1325"/>
              <a:chOff x="2160" y="1484"/>
              <a:chExt cx="1047" cy="1325"/>
            </a:xfrm>
          </p:grpSpPr>
          <p:sp>
            <p:nvSpPr>
              <p:cNvPr id="22556" name="Line 4"/>
              <p:cNvSpPr>
                <a:spLocks noChangeShapeType="1"/>
              </p:cNvSpPr>
              <p:nvPr/>
            </p:nvSpPr>
            <p:spPr bwMode="auto">
              <a:xfrm>
                <a:off x="2160" y="1484"/>
                <a:ext cx="281" cy="1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2557" name="Line 5"/>
              <p:cNvSpPr>
                <a:spLocks noChangeShapeType="1"/>
              </p:cNvSpPr>
              <p:nvPr/>
            </p:nvSpPr>
            <p:spPr bwMode="auto">
              <a:xfrm flipH="1">
                <a:off x="2926" y="1484"/>
                <a:ext cx="281" cy="1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22554" name="Text Box 7"/>
            <p:cNvSpPr txBox="1">
              <a:spLocks noChangeArrowheads="1"/>
            </p:cNvSpPr>
            <p:nvPr/>
          </p:nvSpPr>
          <p:spPr bwMode="auto">
            <a:xfrm>
              <a:off x="1636" y="1286"/>
              <a:ext cx="984"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en-US"/>
                <a:t>Intimate distance</a:t>
              </a:r>
            </a:p>
          </p:txBody>
        </p:sp>
        <p:sp>
          <p:nvSpPr>
            <p:cNvPr id="22555" name="Text Box 8"/>
            <p:cNvSpPr txBox="1">
              <a:spLocks noChangeArrowheads="1"/>
            </p:cNvSpPr>
            <p:nvPr/>
          </p:nvSpPr>
          <p:spPr bwMode="auto">
            <a:xfrm>
              <a:off x="3068" y="1286"/>
              <a:ext cx="273"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en-US"/>
                <a:t>18”</a:t>
              </a:r>
            </a:p>
          </p:txBody>
        </p:sp>
      </p:grpSp>
      <p:grpSp>
        <p:nvGrpSpPr>
          <p:cNvPr id="4" name="Group 32"/>
          <p:cNvGrpSpPr>
            <a:grpSpLocks/>
          </p:cNvGrpSpPr>
          <p:nvPr/>
        </p:nvGrpSpPr>
        <p:grpSpPr bwMode="auto">
          <a:xfrm>
            <a:off x="1765654" y="2690813"/>
            <a:ext cx="5438069" cy="2445360"/>
            <a:chOff x="1001" y="1469"/>
            <a:chExt cx="3083" cy="1335"/>
          </a:xfrm>
        </p:grpSpPr>
        <p:grpSp>
          <p:nvGrpSpPr>
            <p:cNvPr id="22547" name="Group 18"/>
            <p:cNvGrpSpPr>
              <a:grpSpLocks/>
            </p:cNvGrpSpPr>
            <p:nvPr/>
          </p:nvGrpSpPr>
          <p:grpSpPr bwMode="auto">
            <a:xfrm>
              <a:off x="1001" y="1469"/>
              <a:ext cx="1028" cy="1335"/>
              <a:chOff x="1001" y="1459"/>
              <a:chExt cx="1028" cy="1335"/>
            </a:xfrm>
          </p:grpSpPr>
          <p:sp>
            <p:nvSpPr>
              <p:cNvPr id="22551" name="Text Box 12"/>
              <p:cNvSpPr txBox="1">
                <a:spLocks noChangeArrowheads="1"/>
              </p:cNvSpPr>
              <p:nvPr/>
            </p:nvSpPr>
            <p:spPr bwMode="auto">
              <a:xfrm>
                <a:off x="1001" y="1459"/>
                <a:ext cx="1028"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en-US"/>
                  <a:t>Personal distance</a:t>
                </a:r>
              </a:p>
            </p:txBody>
          </p:sp>
          <p:sp>
            <p:nvSpPr>
              <p:cNvPr id="22552" name="Line 15"/>
              <p:cNvSpPr>
                <a:spLocks noChangeShapeType="1"/>
              </p:cNvSpPr>
              <p:nvPr/>
            </p:nvSpPr>
            <p:spPr bwMode="auto">
              <a:xfrm>
                <a:off x="1584" y="1663"/>
                <a:ext cx="403" cy="11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22548" name="Group 27"/>
            <p:cNvGrpSpPr>
              <a:grpSpLocks/>
            </p:cNvGrpSpPr>
            <p:nvPr/>
          </p:nvGrpSpPr>
          <p:grpSpPr bwMode="auto">
            <a:xfrm>
              <a:off x="3416" y="1469"/>
              <a:ext cx="668" cy="1335"/>
              <a:chOff x="3416" y="1469"/>
              <a:chExt cx="668" cy="1335"/>
            </a:xfrm>
          </p:grpSpPr>
          <p:sp>
            <p:nvSpPr>
              <p:cNvPr id="22549" name="Text Box 20"/>
              <p:cNvSpPr txBox="1">
                <a:spLocks noChangeArrowheads="1"/>
              </p:cNvSpPr>
              <p:nvPr/>
            </p:nvSpPr>
            <p:spPr bwMode="auto">
              <a:xfrm flipH="1">
                <a:off x="3559" y="1469"/>
                <a:ext cx="525"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en-US"/>
                  <a:t>18” to 4’</a:t>
                </a:r>
              </a:p>
            </p:txBody>
          </p:sp>
          <p:sp>
            <p:nvSpPr>
              <p:cNvPr id="22550" name="Line 21"/>
              <p:cNvSpPr>
                <a:spLocks noChangeShapeType="1"/>
              </p:cNvSpPr>
              <p:nvPr/>
            </p:nvSpPr>
            <p:spPr bwMode="auto">
              <a:xfrm flipH="1">
                <a:off x="3416" y="1673"/>
                <a:ext cx="403" cy="11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grpSp>
        <p:nvGrpSpPr>
          <p:cNvPr id="7" name="Group 31"/>
          <p:cNvGrpSpPr>
            <a:grpSpLocks/>
          </p:cNvGrpSpPr>
          <p:nvPr/>
        </p:nvGrpSpPr>
        <p:grpSpPr bwMode="auto">
          <a:xfrm>
            <a:off x="1160640" y="3088298"/>
            <a:ext cx="6725709" cy="1948962"/>
            <a:chOff x="658" y="1686"/>
            <a:chExt cx="3813" cy="1064"/>
          </a:xfrm>
        </p:grpSpPr>
        <p:grpSp>
          <p:nvGrpSpPr>
            <p:cNvPr id="22541" name="Group 22"/>
            <p:cNvGrpSpPr>
              <a:grpSpLocks/>
            </p:cNvGrpSpPr>
            <p:nvPr/>
          </p:nvGrpSpPr>
          <p:grpSpPr bwMode="auto">
            <a:xfrm>
              <a:off x="658" y="1686"/>
              <a:ext cx="976" cy="1064"/>
              <a:chOff x="658" y="1686"/>
              <a:chExt cx="976" cy="1064"/>
            </a:xfrm>
          </p:grpSpPr>
          <p:sp>
            <p:nvSpPr>
              <p:cNvPr id="22545" name="Text Box 13"/>
              <p:cNvSpPr txBox="1">
                <a:spLocks noChangeArrowheads="1"/>
              </p:cNvSpPr>
              <p:nvPr/>
            </p:nvSpPr>
            <p:spPr bwMode="auto">
              <a:xfrm>
                <a:off x="658" y="1686"/>
                <a:ext cx="885"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en-US"/>
                  <a:t>Social distance</a:t>
                </a:r>
              </a:p>
            </p:txBody>
          </p:sp>
          <p:sp>
            <p:nvSpPr>
              <p:cNvPr id="22546" name="Line 16"/>
              <p:cNvSpPr>
                <a:spLocks noChangeShapeType="1"/>
              </p:cNvSpPr>
              <p:nvPr/>
            </p:nvSpPr>
            <p:spPr bwMode="auto">
              <a:xfrm>
                <a:off x="1166" y="1879"/>
                <a:ext cx="468" cy="8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22542" name="Group 26"/>
            <p:cNvGrpSpPr>
              <a:grpSpLocks/>
            </p:cNvGrpSpPr>
            <p:nvPr/>
          </p:nvGrpSpPr>
          <p:grpSpPr bwMode="auto">
            <a:xfrm>
              <a:off x="3789" y="1686"/>
              <a:ext cx="682" cy="1064"/>
              <a:chOff x="3789" y="1686"/>
              <a:chExt cx="682" cy="1064"/>
            </a:xfrm>
          </p:grpSpPr>
          <p:sp>
            <p:nvSpPr>
              <p:cNvPr id="22543" name="Text Box 24"/>
              <p:cNvSpPr txBox="1">
                <a:spLocks noChangeArrowheads="1"/>
              </p:cNvSpPr>
              <p:nvPr/>
            </p:nvSpPr>
            <p:spPr bwMode="auto">
              <a:xfrm flipH="1">
                <a:off x="4028" y="1686"/>
                <a:ext cx="443"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en-US"/>
                  <a:t>4’ to 8’</a:t>
                </a:r>
              </a:p>
            </p:txBody>
          </p:sp>
          <p:sp>
            <p:nvSpPr>
              <p:cNvPr id="22544" name="Line 25"/>
              <p:cNvSpPr>
                <a:spLocks noChangeShapeType="1"/>
              </p:cNvSpPr>
              <p:nvPr/>
            </p:nvSpPr>
            <p:spPr bwMode="auto">
              <a:xfrm flipH="1">
                <a:off x="3789" y="1879"/>
                <a:ext cx="468" cy="8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grpSp>
        <p:nvGrpSpPr>
          <p:cNvPr id="10" name="Group 30"/>
          <p:cNvGrpSpPr>
            <a:grpSpLocks/>
          </p:cNvGrpSpPr>
          <p:nvPr/>
        </p:nvGrpSpPr>
        <p:grpSpPr bwMode="auto">
          <a:xfrm>
            <a:off x="440972" y="3500439"/>
            <a:ext cx="8247944" cy="1556971"/>
            <a:chOff x="250" y="1911"/>
            <a:chExt cx="4676" cy="850"/>
          </a:xfrm>
        </p:grpSpPr>
        <p:sp>
          <p:nvSpPr>
            <p:cNvPr id="22537" name="Text Box 14"/>
            <p:cNvSpPr txBox="1">
              <a:spLocks noChangeArrowheads="1"/>
            </p:cNvSpPr>
            <p:nvPr/>
          </p:nvSpPr>
          <p:spPr bwMode="auto">
            <a:xfrm>
              <a:off x="250" y="1911"/>
              <a:ext cx="885"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en-US"/>
                <a:t>Public distance</a:t>
              </a:r>
            </a:p>
          </p:txBody>
        </p:sp>
        <p:sp>
          <p:nvSpPr>
            <p:cNvPr id="22538" name="Line 17"/>
            <p:cNvSpPr>
              <a:spLocks noChangeShapeType="1"/>
            </p:cNvSpPr>
            <p:nvPr/>
          </p:nvSpPr>
          <p:spPr bwMode="auto">
            <a:xfrm>
              <a:off x="741" y="2098"/>
              <a:ext cx="404" cy="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2539" name="Text Box 28"/>
            <p:cNvSpPr txBox="1">
              <a:spLocks noChangeArrowheads="1"/>
            </p:cNvSpPr>
            <p:nvPr/>
          </p:nvSpPr>
          <p:spPr bwMode="auto">
            <a:xfrm flipH="1">
              <a:off x="4418" y="1911"/>
              <a:ext cx="508"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en-US"/>
                <a:t>8’ to 10’</a:t>
              </a:r>
            </a:p>
          </p:txBody>
        </p:sp>
        <p:sp>
          <p:nvSpPr>
            <p:cNvPr id="22540" name="Line 29"/>
            <p:cNvSpPr>
              <a:spLocks noChangeShapeType="1"/>
            </p:cNvSpPr>
            <p:nvPr/>
          </p:nvSpPr>
          <p:spPr bwMode="auto">
            <a:xfrm flipH="1">
              <a:off x="4253" y="2098"/>
              <a:ext cx="404" cy="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spTree>
    <p:extLst>
      <p:ext uri="{BB962C8B-B14F-4D97-AF65-F5344CB8AC3E}">
        <p14:creationId xmlns:p14="http://schemas.microsoft.com/office/powerpoint/2010/main" val="1594816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afterEffect">
                                  <p:stCondLst>
                                    <p:cond delay="0"/>
                                  </p:stCondLst>
                                  <p:childTnLst>
                                    <p:set>
                                      <p:cBhvr>
                                        <p:cTn id="6" dur="1" fill="hold">
                                          <p:stCondLst>
                                            <p:cond delay="0"/>
                                          </p:stCondLst>
                                        </p:cTn>
                                        <p:tgtEl>
                                          <p:spTgt spid="159747"/>
                                        </p:tgtEl>
                                        <p:attrNameLst>
                                          <p:attrName>style.visibility</p:attrName>
                                        </p:attrNameLst>
                                      </p:cBhvr>
                                      <p:to>
                                        <p:strVal val="visible"/>
                                      </p:to>
                                    </p:set>
                                    <p:anim calcmode="lin" valueType="num">
                                      <p:cBhvr>
                                        <p:cTn id="7" dur="500" fill="hold"/>
                                        <p:tgtEl>
                                          <p:spTgt spid="159747"/>
                                        </p:tgtEl>
                                        <p:attrNameLst>
                                          <p:attrName>ppt_x</p:attrName>
                                        </p:attrNameLst>
                                      </p:cBhvr>
                                      <p:tavLst>
                                        <p:tav tm="0">
                                          <p:val>
                                            <p:strVal val="#ppt_x"/>
                                          </p:val>
                                        </p:tav>
                                        <p:tav tm="100000">
                                          <p:val>
                                            <p:strVal val="#ppt_x"/>
                                          </p:val>
                                        </p:tav>
                                      </p:tavLst>
                                    </p:anim>
                                    <p:anim calcmode="lin" valueType="num">
                                      <p:cBhvr>
                                        <p:cTn id="8" dur="500" fill="hold"/>
                                        <p:tgtEl>
                                          <p:spTgt spid="159747"/>
                                        </p:tgtEl>
                                        <p:attrNameLst>
                                          <p:attrName>ppt_y</p:attrName>
                                        </p:attrNameLst>
                                      </p:cBhvr>
                                      <p:tavLst>
                                        <p:tav tm="0">
                                          <p:val>
                                            <p:strVal val="#ppt_y+#ppt_h/2"/>
                                          </p:val>
                                        </p:tav>
                                        <p:tav tm="100000">
                                          <p:val>
                                            <p:strVal val="#ppt_y"/>
                                          </p:val>
                                        </p:tav>
                                      </p:tavLst>
                                    </p:anim>
                                    <p:anim calcmode="lin" valueType="num">
                                      <p:cBhvr>
                                        <p:cTn id="9" dur="500" fill="hold"/>
                                        <p:tgtEl>
                                          <p:spTgt spid="159747"/>
                                        </p:tgtEl>
                                        <p:attrNameLst>
                                          <p:attrName>ppt_w</p:attrName>
                                        </p:attrNameLst>
                                      </p:cBhvr>
                                      <p:tavLst>
                                        <p:tav tm="0">
                                          <p:val>
                                            <p:strVal val="#ppt_w"/>
                                          </p:val>
                                        </p:tav>
                                        <p:tav tm="100000">
                                          <p:val>
                                            <p:strVal val="#ppt_w"/>
                                          </p:val>
                                        </p:tav>
                                      </p:tavLst>
                                    </p:anim>
                                    <p:anim calcmode="lin" valueType="num">
                                      <p:cBhvr>
                                        <p:cTn id="10" dur="500" fill="hold"/>
                                        <p:tgtEl>
                                          <p:spTgt spid="159747"/>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ppt_h/2"/>
                                          </p:val>
                                        </p:tav>
                                        <p:tav tm="100000">
                                          <p:val>
                                            <p:strVal val="#ppt_y"/>
                                          </p:val>
                                        </p:tav>
                                      </p:tavLst>
                                    </p:anim>
                                    <p:anim calcmode="lin" valueType="num">
                                      <p:cBhvr>
                                        <p:cTn id="17" dur="500" fill="hold"/>
                                        <p:tgtEl>
                                          <p:spTgt spid="2"/>
                                        </p:tgtEl>
                                        <p:attrNameLst>
                                          <p:attrName>ppt_w</p:attrName>
                                        </p:attrNameLst>
                                      </p:cBhvr>
                                      <p:tavLst>
                                        <p:tav tm="0">
                                          <p:val>
                                            <p:strVal val="#ppt_w"/>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ppt_h/2"/>
                                          </p:val>
                                        </p:tav>
                                        <p:tav tm="100000">
                                          <p:val>
                                            <p:strVal val="#ppt_y"/>
                                          </p:val>
                                        </p:tav>
                                      </p:tavLst>
                                    </p:anim>
                                    <p:anim calcmode="lin" valueType="num">
                                      <p:cBhvr>
                                        <p:cTn id="25" dur="500" fill="hold"/>
                                        <p:tgtEl>
                                          <p:spTgt spid="4"/>
                                        </p:tgtEl>
                                        <p:attrNameLst>
                                          <p:attrName>ppt_w</p:attrName>
                                        </p:attrNameLst>
                                      </p:cBhvr>
                                      <p:tavLst>
                                        <p:tav tm="0">
                                          <p:val>
                                            <p:strVal val="#ppt_w"/>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ppt_h/2"/>
                                          </p:val>
                                        </p:tav>
                                        <p:tav tm="100000">
                                          <p:val>
                                            <p:strVal val="#ppt_y"/>
                                          </p:val>
                                        </p:tav>
                                      </p:tavLst>
                                    </p:anim>
                                    <p:anim calcmode="lin" valueType="num">
                                      <p:cBhvr>
                                        <p:cTn id="33" dur="500" fill="hold"/>
                                        <p:tgtEl>
                                          <p:spTgt spid="7"/>
                                        </p:tgtEl>
                                        <p:attrNameLst>
                                          <p:attrName>ppt_w</p:attrName>
                                        </p:attrNameLst>
                                      </p:cBhvr>
                                      <p:tavLst>
                                        <p:tav tm="0">
                                          <p:val>
                                            <p:strVal val="#ppt_w"/>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ppt_h/2"/>
                                          </p:val>
                                        </p:tav>
                                        <p:tav tm="100000">
                                          <p:val>
                                            <p:strVal val="#ppt_y"/>
                                          </p:val>
                                        </p:tav>
                                      </p:tavLst>
                                    </p:anim>
                                    <p:anim calcmode="lin" valueType="num">
                                      <p:cBhvr>
                                        <p:cTn id="41" dur="500" fill="hold"/>
                                        <p:tgtEl>
                                          <p:spTgt spid="10"/>
                                        </p:tgtEl>
                                        <p:attrNameLst>
                                          <p:attrName>ppt_w</p:attrName>
                                        </p:attrNameLst>
                                      </p:cBhvr>
                                      <p:tavLst>
                                        <p:tav tm="0">
                                          <p:val>
                                            <p:strVal val="#ppt_w"/>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lIns="103236" tIns="51618" rIns="103236" bIns="51618"/>
          <a:lstStyle/>
          <a:p>
            <a:pPr eaLnBrk="1" hangingPunct="1"/>
            <a:r>
              <a:rPr lang="en-US" smtClean="0"/>
              <a:t>Nonverbal Communication</a:t>
            </a:r>
          </a:p>
        </p:txBody>
      </p:sp>
      <p:sp>
        <p:nvSpPr>
          <p:cNvPr id="23555" name="Rectangle 3"/>
          <p:cNvSpPr>
            <a:spLocks noGrp="1" noChangeArrowheads="1"/>
          </p:cNvSpPr>
          <p:nvPr>
            <p:ph type="body" idx="1"/>
          </p:nvPr>
        </p:nvSpPr>
        <p:spPr/>
        <p:txBody>
          <a:bodyPr lIns="103236" tIns="51618" rIns="103236" bIns="51618">
            <a:normAutofit lnSpcReduction="10000"/>
          </a:bodyPr>
          <a:lstStyle/>
          <a:p>
            <a:pPr eaLnBrk="1" hangingPunct="1"/>
            <a:r>
              <a:rPr lang="en-US" smtClean="0"/>
              <a:t>Chronemics</a:t>
            </a:r>
          </a:p>
          <a:p>
            <a:pPr lvl="1" eaLnBrk="1" hangingPunct="1"/>
            <a:r>
              <a:rPr lang="en-US" smtClean="0"/>
              <a:t>Monochronic time schedule</a:t>
            </a:r>
          </a:p>
          <a:p>
            <a:pPr lvl="2" eaLnBrk="1" hangingPunct="1"/>
            <a:r>
              <a:rPr lang="en-US" smtClean="0"/>
              <a:t>Things are done in a linear fashion.</a:t>
            </a:r>
          </a:p>
          <a:p>
            <a:pPr lvl="2" eaLnBrk="1" hangingPunct="1"/>
            <a:r>
              <a:rPr lang="en-US" smtClean="0"/>
              <a:t>Manager addresses Issue A first and then moves on to Issue B</a:t>
            </a:r>
          </a:p>
          <a:p>
            <a:pPr lvl="2" eaLnBrk="1" hangingPunct="1"/>
            <a:r>
              <a:rPr lang="en-US" smtClean="0"/>
              <a:t>Time schedules are very important and time is viewed as something that can be controlled and should be used wisely</a:t>
            </a:r>
          </a:p>
          <a:p>
            <a:pPr lvl="1" eaLnBrk="1" hangingPunct="1"/>
            <a:r>
              <a:rPr lang="en-US" smtClean="0"/>
              <a:t>Polychronic time schedules</a:t>
            </a:r>
          </a:p>
          <a:p>
            <a:pPr lvl="2" eaLnBrk="1" hangingPunct="1"/>
            <a:r>
              <a:rPr lang="en-US" smtClean="0"/>
              <a:t>People tend to do several things at the same time</a:t>
            </a:r>
          </a:p>
          <a:p>
            <a:pPr lvl="2" eaLnBrk="1" hangingPunct="1"/>
            <a:r>
              <a:rPr lang="en-US" smtClean="0"/>
              <a:t>People place higher value on personal involvement than on getting things done on time</a:t>
            </a:r>
          </a:p>
          <a:p>
            <a:pPr lvl="2" eaLnBrk="1" hangingPunct="1"/>
            <a:r>
              <a:rPr lang="en-US" smtClean="0"/>
              <a:t>Schedules are subordinated to personal relationships</a:t>
            </a:r>
          </a:p>
        </p:txBody>
      </p:sp>
    </p:spTree>
    <p:extLst>
      <p:ext uri="{BB962C8B-B14F-4D97-AF65-F5344CB8AC3E}">
        <p14:creationId xmlns:p14="http://schemas.microsoft.com/office/powerpoint/2010/main" val="178165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103236" tIns="51618" rIns="103236" bIns="51618">
            <a:normAutofit fontScale="90000"/>
          </a:bodyPr>
          <a:lstStyle/>
          <a:p>
            <a:pPr eaLnBrk="1" hangingPunct="1"/>
            <a:r>
              <a:rPr lang="en-US" smtClean="0"/>
              <a:t>Achieving Communication Effectiveness</a:t>
            </a:r>
          </a:p>
        </p:txBody>
      </p:sp>
      <p:sp>
        <p:nvSpPr>
          <p:cNvPr id="24579" name="Rectangle 3"/>
          <p:cNvSpPr>
            <a:spLocks noGrp="1" noChangeArrowheads="1"/>
          </p:cNvSpPr>
          <p:nvPr>
            <p:ph type="body" idx="1"/>
          </p:nvPr>
        </p:nvSpPr>
        <p:spPr/>
        <p:txBody>
          <a:bodyPr lIns="103236" tIns="51618" rIns="103236" bIns="51618"/>
          <a:lstStyle/>
          <a:p>
            <a:pPr eaLnBrk="1" hangingPunct="1"/>
            <a:r>
              <a:rPr lang="en-US" smtClean="0"/>
              <a:t>Improve feedback systems</a:t>
            </a:r>
          </a:p>
          <a:p>
            <a:pPr lvl="1" eaLnBrk="1" hangingPunct="1"/>
            <a:r>
              <a:rPr lang="en-US" smtClean="0">
                <a:latin typeface="Times-Roman" charset="0"/>
              </a:rPr>
              <a:t>Two basic types of feedback systems between home office and affiliates</a:t>
            </a:r>
          </a:p>
          <a:p>
            <a:pPr lvl="2" eaLnBrk="1" hangingPunct="1"/>
            <a:r>
              <a:rPr lang="en-US" smtClean="0">
                <a:latin typeface="Times-Roman" charset="0"/>
              </a:rPr>
              <a:t>Personal (e.g., face-to-face meetings, telephone conversations and personalized e-mail)</a:t>
            </a:r>
          </a:p>
          <a:p>
            <a:pPr lvl="2" eaLnBrk="1" hangingPunct="1"/>
            <a:r>
              <a:rPr lang="en-US" smtClean="0">
                <a:latin typeface="Times-Roman" charset="0"/>
              </a:rPr>
              <a:t>Impersonal (e.g., reports, budgets, and plans)</a:t>
            </a:r>
          </a:p>
          <a:p>
            <a:pPr eaLnBrk="1" hangingPunct="1"/>
            <a:r>
              <a:rPr lang="en-US" smtClean="0"/>
              <a:t>Language training</a:t>
            </a:r>
          </a:p>
          <a:p>
            <a:pPr eaLnBrk="1" hangingPunct="1"/>
            <a:r>
              <a:rPr lang="en-US" smtClean="0"/>
              <a:t>Cultural training</a:t>
            </a:r>
          </a:p>
          <a:p>
            <a:pPr eaLnBrk="1" hangingPunct="1"/>
            <a:r>
              <a:rPr lang="en-US" smtClean="0"/>
              <a:t>Flexibility and cooperation</a:t>
            </a:r>
          </a:p>
        </p:txBody>
      </p:sp>
    </p:spTree>
    <p:extLst>
      <p:ext uri="{BB962C8B-B14F-4D97-AF65-F5344CB8AC3E}">
        <p14:creationId xmlns:p14="http://schemas.microsoft.com/office/powerpoint/2010/main" val="4177789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lIns="103236" tIns="51618" rIns="103236" bIns="51618">
            <a:normAutofit fontScale="90000"/>
          </a:bodyPr>
          <a:lstStyle/>
          <a:p>
            <a:pPr eaLnBrk="1" hangingPunct="1"/>
            <a:r>
              <a:rPr lang="en-US" smtClean="0"/>
              <a:t>Cultural Differences Affecting Negotiations</a:t>
            </a:r>
          </a:p>
        </p:txBody>
      </p:sp>
      <p:sp>
        <p:nvSpPr>
          <p:cNvPr id="32771" name="Rectangle 3"/>
          <p:cNvSpPr>
            <a:spLocks noGrp="1" noChangeArrowheads="1"/>
          </p:cNvSpPr>
          <p:nvPr>
            <p:ph type="body" idx="1"/>
          </p:nvPr>
        </p:nvSpPr>
        <p:spPr>
          <a:xfrm>
            <a:off x="440972" y="1611923"/>
            <a:ext cx="8452556" cy="4947505"/>
          </a:xfrm>
          <a:noFill/>
          <a:extLst>
            <a:ext uri="{909E8E84-426E-40DD-AFC4-6F175D3DCCD1}">
              <a14:hiddenFill xmlns:a14="http://schemas.microsoft.com/office/drawing/2010/main">
                <a:solidFill>
                  <a:srgbClr val="EEE3AE"/>
                </a:solidFill>
              </a14:hiddenFill>
            </a:ext>
          </a:extLst>
        </p:spPr>
        <p:txBody>
          <a:bodyPr lIns="103236" tIns="51618" rIns="103236" bIns="51618">
            <a:normAutofit fontScale="92500"/>
          </a:bodyPr>
          <a:lstStyle/>
          <a:p>
            <a:pPr eaLnBrk="1" hangingPunct="1">
              <a:buClr>
                <a:schemeClr val="hlink"/>
              </a:buClr>
              <a:buFont typeface="Wingdings" pitchFamily="2" charset="2"/>
              <a:buAutoNum type="arabicPeriod"/>
            </a:pPr>
            <a:r>
              <a:rPr lang="en-US" sz="2300">
                <a:solidFill>
                  <a:srgbClr val="000000"/>
                </a:solidFill>
              </a:rPr>
              <a:t>Do not identify the counterpart’s home culture too quickly. Common cues (e.g., name, physical appearance, language, accent, location) may be unreliable. </a:t>
            </a:r>
          </a:p>
          <a:p>
            <a:pPr eaLnBrk="1" hangingPunct="1">
              <a:buClr>
                <a:schemeClr val="hlink"/>
              </a:buClr>
              <a:buFont typeface="Wingdings" pitchFamily="2" charset="2"/>
              <a:buAutoNum type="arabicPeriod"/>
            </a:pPr>
            <a:r>
              <a:rPr lang="en-US" sz="2300">
                <a:solidFill>
                  <a:srgbClr val="000000"/>
                </a:solidFill>
              </a:rPr>
              <a:t>Beware of the Western bias toward “doing.” Ways of being (e.g., comportment, smell), feeling, thinking, and talking can shape relationships more powerfully than doing.</a:t>
            </a:r>
          </a:p>
          <a:p>
            <a:pPr eaLnBrk="1" hangingPunct="1">
              <a:buClr>
                <a:schemeClr val="hlink"/>
              </a:buClr>
              <a:buFont typeface="Wingdings" pitchFamily="2" charset="2"/>
              <a:buAutoNum type="arabicPeriod"/>
            </a:pPr>
            <a:r>
              <a:rPr lang="en-US" sz="2300">
                <a:solidFill>
                  <a:srgbClr val="000000"/>
                </a:solidFill>
              </a:rPr>
              <a:t>Counteract the tendency to formulate simple, consistent, stable images.</a:t>
            </a:r>
          </a:p>
          <a:p>
            <a:pPr eaLnBrk="1" hangingPunct="1">
              <a:buClr>
                <a:schemeClr val="hlink"/>
              </a:buClr>
              <a:buFont typeface="Wingdings" pitchFamily="2" charset="2"/>
              <a:buAutoNum type="arabicPeriod"/>
            </a:pPr>
            <a:r>
              <a:rPr lang="en-US" sz="2300">
                <a:solidFill>
                  <a:srgbClr val="000000"/>
                </a:solidFill>
              </a:rPr>
              <a:t>Do not assume that all aspects of the culture are equally significant.</a:t>
            </a:r>
          </a:p>
          <a:p>
            <a:pPr eaLnBrk="1" hangingPunct="1">
              <a:buClr>
                <a:schemeClr val="hlink"/>
              </a:buClr>
              <a:buFont typeface="Wingdings" pitchFamily="2" charset="2"/>
              <a:buAutoNum type="arabicPeriod"/>
            </a:pPr>
            <a:r>
              <a:rPr lang="en-US" sz="2300">
                <a:solidFill>
                  <a:srgbClr val="000000"/>
                </a:solidFill>
              </a:rPr>
              <a:t>Recognize that norms for interactions involving outsiders may differ from those for interactions between compatriots.</a:t>
            </a:r>
          </a:p>
          <a:p>
            <a:pPr eaLnBrk="1" hangingPunct="1">
              <a:buClr>
                <a:schemeClr val="hlink"/>
              </a:buClr>
              <a:buFont typeface="Wingdings" pitchFamily="2" charset="2"/>
              <a:buAutoNum type="arabicPeriod"/>
            </a:pPr>
            <a:r>
              <a:rPr lang="en-US" sz="2300">
                <a:solidFill>
                  <a:srgbClr val="000000"/>
                </a:solidFill>
              </a:rPr>
              <a:t>Do not overestimate your familiarity with your counterpart’s culture. </a:t>
            </a:r>
            <a:endParaRPr lang="en-US" sz="2300"/>
          </a:p>
        </p:txBody>
      </p:sp>
    </p:spTree>
    <p:extLst>
      <p:ext uri="{BB962C8B-B14F-4D97-AF65-F5344CB8AC3E}">
        <p14:creationId xmlns:p14="http://schemas.microsoft.com/office/powerpoint/2010/main" val="115921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lIns="103236" tIns="51618" rIns="103236" bIns="51618">
            <a:normAutofit fontScale="90000"/>
          </a:bodyPr>
          <a:lstStyle/>
          <a:p>
            <a:pPr eaLnBrk="1" hangingPunct="1"/>
            <a:r>
              <a:rPr lang="en-US" smtClean="0"/>
              <a:t>Flexibility Cooperation: Intercompany Interaction and Negotiation</a:t>
            </a:r>
          </a:p>
        </p:txBody>
      </p:sp>
      <p:sp>
        <p:nvSpPr>
          <p:cNvPr id="26627" name="Rectangle 3"/>
          <p:cNvSpPr>
            <a:spLocks noChangeArrowheads="1"/>
          </p:cNvSpPr>
          <p:nvPr/>
        </p:nvSpPr>
        <p:spPr bwMode="auto">
          <a:xfrm>
            <a:off x="467432" y="1595439"/>
            <a:ext cx="8517819" cy="376844"/>
          </a:xfrm>
          <a:prstGeom prst="rect">
            <a:avLst/>
          </a:prstGeom>
          <a:solidFill>
            <a:srgbClr val="E03A81"/>
          </a:solidFill>
          <a:ln w="9525">
            <a:solidFill>
              <a:schemeClr val="tx1"/>
            </a:solidFill>
            <a:miter lim="800000"/>
            <a:headEnd/>
            <a:tailEnd/>
          </a:ln>
        </p:spPr>
        <p:txBody>
          <a:bodyPr wrap="none" lIns="103236" tIns="51618" rIns="103236" bIns="51618" anchor="ctr"/>
          <a:lstStyle/>
          <a:p>
            <a:endParaRPr lang="pt-PT"/>
          </a:p>
        </p:txBody>
      </p:sp>
      <p:sp>
        <p:nvSpPr>
          <p:cNvPr id="26628" name="Text Box 4"/>
          <p:cNvSpPr txBox="1">
            <a:spLocks noChangeArrowheads="1"/>
          </p:cNvSpPr>
          <p:nvPr/>
        </p:nvSpPr>
        <p:spPr bwMode="auto">
          <a:xfrm>
            <a:off x="490361" y="1606429"/>
            <a:ext cx="7374820" cy="36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lnSpc>
                <a:spcPct val="85000"/>
              </a:lnSpc>
              <a:spcBef>
                <a:spcPct val="20000"/>
              </a:spcBef>
            </a:pPr>
            <a:r>
              <a:rPr lang="en-US" sz="2000" dirty="0" smtClean="0">
                <a:solidFill>
                  <a:srgbClr val="FFFFFF"/>
                </a:solidFill>
              </a:rPr>
              <a:t>Negotiation </a:t>
            </a:r>
            <a:r>
              <a:rPr lang="en-US" sz="2000" dirty="0">
                <a:solidFill>
                  <a:srgbClr val="FFFFFF"/>
                </a:solidFill>
              </a:rPr>
              <a:t>Styles from a Cross-Cultural Perspective</a:t>
            </a:r>
          </a:p>
        </p:txBody>
      </p:sp>
      <p:grpSp>
        <p:nvGrpSpPr>
          <p:cNvPr id="26629" name="Group 5"/>
          <p:cNvGrpSpPr>
            <a:grpSpLocks/>
          </p:cNvGrpSpPr>
          <p:nvPr/>
        </p:nvGrpSpPr>
        <p:grpSpPr bwMode="auto">
          <a:xfrm>
            <a:off x="686153" y="2298823"/>
            <a:ext cx="8191500" cy="357187"/>
            <a:chOff x="389" y="1255"/>
            <a:chExt cx="4644" cy="195"/>
          </a:xfrm>
        </p:grpSpPr>
        <p:graphicFrame>
          <p:nvGraphicFramePr>
            <p:cNvPr id="26632" name="Object 6"/>
            <p:cNvGraphicFramePr>
              <a:graphicFrameLocks noChangeAspect="1"/>
            </p:cNvGraphicFramePr>
            <p:nvPr/>
          </p:nvGraphicFramePr>
          <p:xfrm>
            <a:off x="389" y="1255"/>
            <a:ext cx="4644" cy="195"/>
          </p:xfrm>
          <a:graphic>
            <a:graphicData uri="http://schemas.openxmlformats.org/presentationml/2006/ole">
              <mc:AlternateContent xmlns:mc="http://schemas.openxmlformats.org/markup-compatibility/2006">
                <mc:Choice xmlns:v="urn:schemas-microsoft-com:vml" Requires="v">
                  <p:oleObj spid="_x0000_s9218" name="Photo Editor Photo" r:id="rId4" imgW="9000000" imgH="361809" progId="MSPhotoEd.3">
                    <p:embed/>
                  </p:oleObj>
                </mc:Choice>
                <mc:Fallback>
                  <p:oleObj name="Photo Editor Photo" r:id="rId4" imgW="9000000" imgH="36180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 y="1255"/>
                          <a:ext cx="4644"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3" name="Line 7"/>
            <p:cNvSpPr>
              <a:spLocks noChangeShapeType="1"/>
            </p:cNvSpPr>
            <p:nvPr/>
          </p:nvSpPr>
          <p:spPr bwMode="auto">
            <a:xfrm>
              <a:off x="459" y="1404"/>
              <a:ext cx="448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aphicFrame>
        <p:nvGraphicFramePr>
          <p:cNvPr id="164872" name="Object 8"/>
          <p:cNvGraphicFramePr>
            <a:graphicFrameLocks noChangeAspect="1"/>
          </p:cNvGraphicFramePr>
          <p:nvPr/>
        </p:nvGraphicFramePr>
        <p:xfrm>
          <a:off x="650876" y="2613880"/>
          <a:ext cx="8207374" cy="3934558"/>
        </p:xfrm>
        <a:graphic>
          <a:graphicData uri="http://schemas.openxmlformats.org/presentationml/2006/ole">
            <mc:AlternateContent xmlns:mc="http://schemas.openxmlformats.org/markup-compatibility/2006">
              <mc:Choice xmlns:v="urn:schemas-microsoft-com:vml" Requires="v">
                <p:oleObj spid="_x0000_s9219" name="Photo Editor Photo" r:id="rId6" imgW="9000000" imgH="3400900" progId="MSPhotoEd.3">
                  <p:embed/>
                </p:oleObj>
              </mc:Choice>
              <mc:Fallback>
                <p:oleObj name="Photo Editor Photo" r:id="rId6" imgW="9000000" imgH="3400900"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876" y="2613880"/>
                        <a:ext cx="8207374" cy="393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Text Box 9"/>
          <p:cNvSpPr txBox="1">
            <a:spLocks noChangeArrowheads="1"/>
          </p:cNvSpPr>
          <p:nvPr/>
        </p:nvSpPr>
        <p:spPr bwMode="auto">
          <a:xfrm>
            <a:off x="421571" y="6520962"/>
            <a:ext cx="5883312" cy="3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r>
              <a:rPr lang="en-US" sz="1400">
                <a:solidFill>
                  <a:schemeClr val="tx2"/>
                </a:solidFill>
                <a:latin typeface="Times New Roman" pitchFamily="18" charset="0"/>
              </a:rPr>
              <a:t>Adapted from Table 7–7: Negotiation Styles from a Cross-Cultural Perspective</a:t>
            </a:r>
          </a:p>
        </p:txBody>
      </p:sp>
    </p:spTree>
    <p:extLst>
      <p:ext uri="{BB962C8B-B14F-4D97-AF65-F5344CB8AC3E}">
        <p14:creationId xmlns:p14="http://schemas.microsoft.com/office/powerpoint/2010/main" val="376355023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64872"/>
                                        </p:tgtEl>
                                        <p:attrNameLst>
                                          <p:attrName>style.visibility</p:attrName>
                                        </p:attrNameLst>
                                      </p:cBhvr>
                                      <p:to>
                                        <p:strVal val="visible"/>
                                      </p:to>
                                    </p:set>
                                    <p:animEffect transition="in" filter="wipe(up)">
                                      <p:cBhvr>
                                        <p:cTn id="7" dur="500"/>
                                        <p:tgtEl>
                                          <p:spTgt spid="164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lIns="103236" tIns="51618" rIns="103236" bIns="51618">
            <a:normAutofit fontScale="90000"/>
          </a:bodyPr>
          <a:lstStyle/>
          <a:p>
            <a:pPr eaLnBrk="1" hangingPunct="1"/>
            <a:r>
              <a:rPr lang="en-US" smtClean="0"/>
              <a:t>Effective Negotiation Characteristics</a:t>
            </a:r>
          </a:p>
        </p:txBody>
      </p:sp>
      <p:graphicFrame>
        <p:nvGraphicFramePr>
          <p:cNvPr id="173059" name="Object 3"/>
          <p:cNvGraphicFramePr>
            <a:graphicFrameLocks noChangeAspect="1"/>
          </p:cNvGraphicFramePr>
          <p:nvPr/>
        </p:nvGraphicFramePr>
        <p:xfrm>
          <a:off x="1524000" y="1474544"/>
          <a:ext cx="6096000" cy="820615"/>
        </p:xfrm>
        <a:graphic>
          <a:graphicData uri="http://schemas.openxmlformats.org/presentationml/2006/ole">
            <mc:AlternateContent xmlns:mc="http://schemas.openxmlformats.org/markup-compatibility/2006">
              <mc:Choice xmlns:v="urn:schemas-microsoft-com:vml" Requires="v">
                <p:oleObj spid="_x0000_s10242" name="Photo Editor Photo" r:id="rId4" imgW="8295238" imgH="1076475" progId="MSPhotoEd.3">
                  <p:embed/>
                </p:oleObj>
              </mc:Choice>
              <mc:Fallback>
                <p:oleObj name="Photo Editor Photo" r:id="rId4" imgW="8295238" imgH="107647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474544"/>
                        <a:ext cx="6096000" cy="82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0" name="Object 4"/>
          <p:cNvGraphicFramePr>
            <a:graphicFrameLocks noChangeAspect="1"/>
          </p:cNvGraphicFramePr>
          <p:nvPr/>
        </p:nvGraphicFramePr>
        <p:xfrm>
          <a:off x="1524000" y="2295160"/>
          <a:ext cx="6096000" cy="1474543"/>
        </p:xfrm>
        <a:graphic>
          <a:graphicData uri="http://schemas.openxmlformats.org/presentationml/2006/ole">
            <mc:AlternateContent xmlns:mc="http://schemas.openxmlformats.org/markup-compatibility/2006">
              <mc:Choice xmlns:v="urn:schemas-microsoft-com:vml" Requires="v">
                <p:oleObj spid="_x0000_s10243" name="Photo Editor Photo" r:id="rId6" imgW="8295238" imgH="1933333" progId="MSPhotoEd.3">
                  <p:embed/>
                </p:oleObj>
              </mc:Choice>
              <mc:Fallback>
                <p:oleObj name="Photo Editor Photo" r:id="rId6" imgW="8295238" imgH="1933333"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295160"/>
                        <a:ext cx="6096000" cy="147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1" name="Object 5"/>
          <p:cNvGraphicFramePr>
            <a:graphicFrameLocks noChangeAspect="1"/>
          </p:cNvGraphicFramePr>
          <p:nvPr/>
        </p:nvGraphicFramePr>
        <p:xfrm>
          <a:off x="1524000" y="3766039"/>
          <a:ext cx="6096000" cy="1381125"/>
        </p:xfrm>
        <a:graphic>
          <a:graphicData uri="http://schemas.openxmlformats.org/presentationml/2006/ole">
            <mc:AlternateContent xmlns:mc="http://schemas.openxmlformats.org/markup-compatibility/2006">
              <mc:Choice xmlns:v="urn:schemas-microsoft-com:vml" Requires="v">
                <p:oleObj spid="_x0000_s10244" name="Photo Editor Photo" r:id="rId8" imgW="8295238" imgH="1809524" progId="MSPhotoEd.3">
                  <p:embed/>
                </p:oleObj>
              </mc:Choice>
              <mc:Fallback>
                <p:oleObj name="Photo Editor Photo" r:id="rId8" imgW="8295238" imgH="180952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766039"/>
                        <a:ext cx="60960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2" name="Object 6"/>
          <p:cNvGraphicFramePr>
            <a:graphicFrameLocks noChangeAspect="1"/>
          </p:cNvGraphicFramePr>
          <p:nvPr/>
        </p:nvGraphicFramePr>
        <p:xfrm>
          <a:off x="1524000" y="5145332"/>
          <a:ext cx="6096000" cy="1229091"/>
        </p:xfrm>
        <a:graphic>
          <a:graphicData uri="http://schemas.openxmlformats.org/presentationml/2006/ole">
            <mc:AlternateContent xmlns:mc="http://schemas.openxmlformats.org/markup-compatibility/2006">
              <mc:Choice xmlns:v="urn:schemas-microsoft-com:vml" Requires="v">
                <p:oleObj spid="_x0000_s10245" name="Photo Editor Photo" r:id="rId10" imgW="8295238" imgH="1609524" progId="MSPhotoEd.3">
                  <p:embed/>
                </p:oleObj>
              </mc:Choice>
              <mc:Fallback>
                <p:oleObj name="Photo Editor Photo" r:id="rId10" imgW="8295238" imgH="1609524" progId="MSPhotoEd.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5145332"/>
                        <a:ext cx="6096000" cy="122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3" name="Text Box 8"/>
          <p:cNvSpPr txBox="1">
            <a:spLocks noChangeArrowheads="1"/>
          </p:cNvSpPr>
          <p:nvPr/>
        </p:nvSpPr>
        <p:spPr bwMode="auto">
          <a:xfrm>
            <a:off x="456848" y="6541112"/>
            <a:ext cx="8868038" cy="3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r>
              <a:rPr lang="en-US" sz="1400">
                <a:solidFill>
                  <a:srgbClr val="FFFFFF"/>
                </a:solidFill>
                <a:latin typeface="Times New Roman" pitchFamily="18" charset="0"/>
              </a:rPr>
              <a:t>Adapted from Table 7-10: Culture-Specific Characteristics Needed by International Managers for Effective Negotiations</a:t>
            </a:r>
          </a:p>
        </p:txBody>
      </p:sp>
    </p:spTree>
    <p:extLst>
      <p:ext uri="{BB962C8B-B14F-4D97-AF65-F5344CB8AC3E}">
        <p14:creationId xmlns:p14="http://schemas.microsoft.com/office/powerpoint/2010/main" val="3931528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73059"/>
                                        </p:tgtEl>
                                        <p:attrNameLst>
                                          <p:attrName>style.visibility</p:attrName>
                                        </p:attrNameLst>
                                      </p:cBhvr>
                                      <p:to>
                                        <p:strVal val="visible"/>
                                      </p:to>
                                    </p:set>
                                    <p:animEffect transition="in" filter="slide(fromTop)">
                                      <p:cBhvr>
                                        <p:cTn id="7" dur="500"/>
                                        <p:tgtEl>
                                          <p:spTgt spid="173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3060"/>
                                        </p:tgtEl>
                                        <p:attrNameLst>
                                          <p:attrName>style.visibility</p:attrName>
                                        </p:attrNameLst>
                                      </p:cBhvr>
                                      <p:to>
                                        <p:strVal val="visible"/>
                                      </p:to>
                                    </p:set>
                                    <p:animEffect transition="in" filter="wipe(up)">
                                      <p:cBhvr>
                                        <p:cTn id="12" dur="500"/>
                                        <p:tgtEl>
                                          <p:spTgt spid="1730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73061"/>
                                        </p:tgtEl>
                                        <p:attrNameLst>
                                          <p:attrName>style.visibility</p:attrName>
                                        </p:attrNameLst>
                                      </p:cBhvr>
                                      <p:to>
                                        <p:strVal val="visible"/>
                                      </p:to>
                                    </p:set>
                                    <p:animEffect transition="in" filter="wipe(up)">
                                      <p:cBhvr>
                                        <p:cTn id="17" dur="500"/>
                                        <p:tgtEl>
                                          <p:spTgt spid="1730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73062"/>
                                        </p:tgtEl>
                                        <p:attrNameLst>
                                          <p:attrName>style.visibility</p:attrName>
                                        </p:attrNameLst>
                                      </p:cBhvr>
                                      <p:to>
                                        <p:strVal val="visible"/>
                                      </p:to>
                                    </p:set>
                                    <p:animEffect transition="in" filter="wipe(up)">
                                      <p:cBhvr>
                                        <p:cTn id="22" dur="500"/>
                                        <p:tgtEl>
                                          <p:spTgt spid="17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lIns="103236" tIns="51618" rIns="103236" bIns="51618">
            <a:normAutofit fontScale="90000"/>
          </a:bodyPr>
          <a:lstStyle/>
          <a:p>
            <a:pPr eaLnBrk="1" hangingPunct="1"/>
            <a:r>
              <a:rPr lang="en-US" smtClean="0"/>
              <a:t>Effective Negotiation Characteristics</a:t>
            </a:r>
          </a:p>
        </p:txBody>
      </p:sp>
      <p:graphicFrame>
        <p:nvGraphicFramePr>
          <p:cNvPr id="35843" name="Object 3"/>
          <p:cNvGraphicFramePr>
            <a:graphicFrameLocks noChangeAspect="1"/>
          </p:cNvGraphicFramePr>
          <p:nvPr/>
        </p:nvGraphicFramePr>
        <p:xfrm>
          <a:off x="1524000" y="1474544"/>
          <a:ext cx="6096000" cy="820615"/>
        </p:xfrm>
        <a:graphic>
          <a:graphicData uri="http://schemas.openxmlformats.org/presentationml/2006/ole">
            <mc:AlternateContent xmlns:mc="http://schemas.openxmlformats.org/markup-compatibility/2006">
              <mc:Choice xmlns:v="urn:schemas-microsoft-com:vml" Requires="v">
                <p:oleObj spid="_x0000_s11266" name="Photo Editor Photo" r:id="rId4" imgW="8295238" imgH="1076475" progId="MSPhotoEd.3">
                  <p:embed/>
                </p:oleObj>
              </mc:Choice>
              <mc:Fallback>
                <p:oleObj name="Photo Editor Photo" r:id="rId4" imgW="8295238" imgH="107647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474544"/>
                        <a:ext cx="6096000" cy="82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7" name="Object 7"/>
          <p:cNvGraphicFramePr>
            <a:graphicFrameLocks noChangeAspect="1"/>
          </p:cNvGraphicFramePr>
          <p:nvPr/>
        </p:nvGraphicFramePr>
        <p:xfrm>
          <a:off x="1524000" y="2295159"/>
          <a:ext cx="6096000" cy="2630365"/>
        </p:xfrm>
        <a:graphic>
          <a:graphicData uri="http://schemas.openxmlformats.org/presentationml/2006/ole">
            <mc:AlternateContent xmlns:mc="http://schemas.openxmlformats.org/markup-compatibility/2006">
              <mc:Choice xmlns:v="urn:schemas-microsoft-com:vml" Requires="v">
                <p:oleObj spid="_x0000_s11267" name="Photo Editor Photo" r:id="rId6" imgW="8295238" imgH="3448531" progId="MSPhotoEd.3">
                  <p:embed/>
                </p:oleObj>
              </mc:Choice>
              <mc:Fallback>
                <p:oleObj name="Photo Editor Photo" r:id="rId6" imgW="8295238" imgH="3448531"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295159"/>
                        <a:ext cx="6096000" cy="263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5" name="Text Box 8"/>
          <p:cNvSpPr txBox="1">
            <a:spLocks noChangeArrowheads="1"/>
          </p:cNvSpPr>
          <p:nvPr/>
        </p:nvSpPr>
        <p:spPr bwMode="auto">
          <a:xfrm>
            <a:off x="456848" y="6541112"/>
            <a:ext cx="8868038" cy="3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r>
              <a:rPr lang="en-US" sz="1400">
                <a:solidFill>
                  <a:srgbClr val="FFFFFF"/>
                </a:solidFill>
                <a:latin typeface="Times New Roman" pitchFamily="18" charset="0"/>
              </a:rPr>
              <a:t>Adapted from Table 7-10: Culture-Specific Characteristics Needed by International Managers for Effective Negotiations</a:t>
            </a:r>
          </a:p>
        </p:txBody>
      </p:sp>
    </p:spTree>
    <p:extLst>
      <p:ext uri="{BB962C8B-B14F-4D97-AF65-F5344CB8AC3E}">
        <p14:creationId xmlns:p14="http://schemas.microsoft.com/office/powerpoint/2010/main" val="12386090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74087"/>
                                        </p:tgtEl>
                                        <p:attrNameLst>
                                          <p:attrName>style.visibility</p:attrName>
                                        </p:attrNameLst>
                                      </p:cBhvr>
                                      <p:to>
                                        <p:strVal val="visible"/>
                                      </p:to>
                                    </p:set>
                                    <p:animEffect transition="in" filter="wipe(up)">
                                      <p:cBhvr>
                                        <p:cTn id="7" dur="500"/>
                                        <p:tgtEl>
                                          <p:spTgt spid="174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11267"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3C3610ED-F2D7-4F2E-B019-5D8340ACE20B}" type="slidenum">
              <a:rPr lang="en-US">
                <a:solidFill>
                  <a:srgbClr val="DEF5FA"/>
                </a:solidFill>
                <a:latin typeface="Arial" charset="0"/>
              </a:rPr>
              <a:pPr/>
              <a:t>7</a:t>
            </a:fld>
            <a:endParaRPr lang="en-US">
              <a:solidFill>
                <a:srgbClr val="DEF5FA"/>
              </a:solidFill>
              <a:latin typeface="Arial" charset="0"/>
            </a:endParaRPr>
          </a:p>
        </p:txBody>
      </p:sp>
      <p:sp>
        <p:nvSpPr>
          <p:cNvPr id="11268" name="Rectangle 2"/>
          <p:cNvSpPr>
            <a:spLocks noGrp="1" noChangeArrowheads="1"/>
          </p:cNvSpPr>
          <p:nvPr>
            <p:ph type="title"/>
          </p:nvPr>
        </p:nvSpPr>
        <p:spPr/>
        <p:txBody>
          <a:bodyPr>
            <a:normAutofit fontScale="90000"/>
          </a:bodyPr>
          <a:lstStyle/>
          <a:p>
            <a:r>
              <a:rPr lang="en-US" smtClean="0"/>
              <a:t>Understanding Negotiation Styles</a:t>
            </a:r>
          </a:p>
        </p:txBody>
      </p:sp>
      <p:sp>
        <p:nvSpPr>
          <p:cNvPr id="11269" name="Rectangle 3"/>
          <p:cNvSpPr>
            <a:spLocks noGrp="1" noChangeArrowheads="1"/>
          </p:cNvSpPr>
          <p:nvPr>
            <p:ph type="body" idx="1"/>
          </p:nvPr>
        </p:nvSpPr>
        <p:spPr/>
        <p:txBody>
          <a:bodyPr>
            <a:normAutofit lnSpcReduction="10000"/>
          </a:bodyPr>
          <a:lstStyle/>
          <a:p>
            <a:r>
              <a:rPr lang="en-US" sz="2800" smtClean="0"/>
              <a:t>For North Americans, negotiations are businesslike; their </a:t>
            </a:r>
            <a:r>
              <a:rPr lang="en-US" sz="2800" b="1" smtClean="0"/>
              <a:t>factual appeals</a:t>
            </a:r>
            <a:r>
              <a:rPr lang="en-US" sz="2800" smtClean="0"/>
              <a:t> are based on what they believe is objective information, presented with the assumption that it is understood by the other side on a logical basis.</a:t>
            </a:r>
          </a:p>
          <a:p>
            <a:r>
              <a:rPr lang="en-US" sz="2800" smtClean="0"/>
              <a:t>Arabs use </a:t>
            </a:r>
            <a:r>
              <a:rPr lang="en-US" sz="2800" b="1" smtClean="0"/>
              <a:t>affective appeals</a:t>
            </a:r>
            <a:r>
              <a:rPr lang="en-US" sz="2800" smtClean="0"/>
              <a:t> based on emotions and subjective feelings.</a:t>
            </a:r>
          </a:p>
          <a:p>
            <a:r>
              <a:rPr lang="en-US" sz="2800" smtClean="0"/>
              <a:t>Russians employ </a:t>
            </a:r>
            <a:r>
              <a:rPr lang="en-US" sz="2800" b="1" smtClean="0"/>
              <a:t>axiomatic appeals</a:t>
            </a:r>
            <a:r>
              <a:rPr lang="en-US" sz="2800" smtClean="0"/>
              <a:t> – that is, their appeals are based on the ideals generally accepted in their society.</a:t>
            </a:r>
          </a:p>
        </p:txBody>
      </p:sp>
    </p:spTree>
    <p:extLst>
      <p:ext uri="{BB962C8B-B14F-4D97-AF65-F5344CB8AC3E}">
        <p14:creationId xmlns:p14="http://schemas.microsoft.com/office/powerpoint/2010/main" val="3501448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12291"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97CD6D21-2222-4AA4-BE68-8938FFEE40FB}" type="slidenum">
              <a:rPr lang="en-US">
                <a:solidFill>
                  <a:srgbClr val="DEF5FA"/>
                </a:solidFill>
                <a:latin typeface="Arial" charset="0"/>
              </a:rPr>
              <a:pPr/>
              <a:t>8</a:t>
            </a:fld>
            <a:endParaRPr lang="en-US">
              <a:solidFill>
                <a:srgbClr val="DEF5FA"/>
              </a:solidFill>
              <a:latin typeface="Arial" charset="0"/>
            </a:endParaRPr>
          </a:p>
        </p:txBody>
      </p:sp>
      <p:sp>
        <p:nvSpPr>
          <p:cNvPr id="12292" name="Rectangle 2"/>
          <p:cNvSpPr>
            <a:spLocks noGrp="1" noChangeArrowheads="1"/>
          </p:cNvSpPr>
          <p:nvPr>
            <p:ph type="title"/>
          </p:nvPr>
        </p:nvSpPr>
        <p:spPr/>
        <p:txBody>
          <a:bodyPr>
            <a:normAutofit fontScale="90000"/>
          </a:bodyPr>
          <a:lstStyle/>
          <a:p>
            <a:r>
              <a:rPr lang="en-US" sz="4000" smtClean="0"/>
              <a:t>Profile of an American Negotiator</a:t>
            </a:r>
          </a:p>
        </p:txBody>
      </p:sp>
      <p:sp>
        <p:nvSpPr>
          <p:cNvPr id="12293" name="Rectangle 3"/>
          <p:cNvSpPr>
            <a:spLocks noGrp="1" noChangeArrowheads="1"/>
          </p:cNvSpPr>
          <p:nvPr>
            <p:ph type="body" idx="1"/>
          </p:nvPr>
        </p:nvSpPr>
        <p:spPr/>
        <p:txBody>
          <a:bodyPr/>
          <a:lstStyle/>
          <a:p>
            <a:pPr>
              <a:lnSpc>
                <a:spcPct val="90000"/>
              </a:lnSpc>
            </a:pPr>
            <a:r>
              <a:rPr lang="en-US" sz="2400" smtClean="0"/>
              <a:t>Knows when to compromise</a:t>
            </a:r>
          </a:p>
          <a:p>
            <a:pPr>
              <a:lnSpc>
                <a:spcPct val="90000"/>
              </a:lnSpc>
            </a:pPr>
            <a:r>
              <a:rPr lang="en-US" sz="2400" smtClean="0"/>
              <a:t>Takes a firm stand at the beginning of the negotiation</a:t>
            </a:r>
          </a:p>
          <a:p>
            <a:pPr>
              <a:lnSpc>
                <a:spcPct val="90000"/>
              </a:lnSpc>
            </a:pPr>
            <a:r>
              <a:rPr lang="en-US" sz="2400" smtClean="0"/>
              <a:t>Refuses to make concessions beforehand</a:t>
            </a:r>
          </a:p>
          <a:p>
            <a:pPr>
              <a:lnSpc>
                <a:spcPct val="90000"/>
              </a:lnSpc>
            </a:pPr>
            <a:r>
              <a:rPr lang="en-US" sz="2400" smtClean="0"/>
              <a:t>Keeps his or her cards close to his or her chest</a:t>
            </a:r>
          </a:p>
          <a:p>
            <a:pPr>
              <a:lnSpc>
                <a:spcPct val="90000"/>
              </a:lnSpc>
            </a:pPr>
            <a:r>
              <a:rPr lang="en-US" sz="2400" smtClean="0"/>
              <a:t>Accepts compromises only when the negotiation is deadlocked</a:t>
            </a:r>
          </a:p>
          <a:p>
            <a:pPr>
              <a:lnSpc>
                <a:spcPct val="90000"/>
              </a:lnSpc>
            </a:pPr>
            <a:r>
              <a:rPr lang="en-US" sz="2400" smtClean="0"/>
              <a:t>Sets up the general principles and delegates the detail work to associates</a:t>
            </a:r>
          </a:p>
          <a:p>
            <a:pPr>
              <a:lnSpc>
                <a:spcPct val="90000"/>
              </a:lnSpc>
            </a:pPr>
            <a:r>
              <a:rPr lang="en-US" sz="2400" smtClean="0"/>
              <a:t>Keeps a maximum of options open before negotiation</a:t>
            </a:r>
          </a:p>
          <a:p>
            <a:pPr>
              <a:lnSpc>
                <a:spcPct val="90000"/>
              </a:lnSpc>
            </a:pPr>
            <a:r>
              <a:rPr lang="en-US" sz="2400" smtClean="0"/>
              <a:t>Operates in good faith</a:t>
            </a:r>
          </a:p>
        </p:txBody>
      </p:sp>
    </p:spTree>
    <p:extLst>
      <p:ext uri="{BB962C8B-B14F-4D97-AF65-F5344CB8AC3E}">
        <p14:creationId xmlns:p14="http://schemas.microsoft.com/office/powerpoint/2010/main" val="930552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 2006 Prentice Hall</a:t>
            </a:r>
          </a:p>
        </p:txBody>
      </p:sp>
      <p:sp>
        <p:nvSpPr>
          <p:cNvPr id="13315"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solidFill>
                  <a:srgbClr val="DEF5FA"/>
                </a:solidFill>
                <a:latin typeface="Arial" charset="0"/>
              </a:rPr>
              <a:t>5-</a:t>
            </a:r>
            <a:fld id="{3D35418D-6A5C-49C7-9475-54030508AB1B}" type="slidenum">
              <a:rPr lang="en-US">
                <a:solidFill>
                  <a:srgbClr val="DEF5FA"/>
                </a:solidFill>
                <a:latin typeface="Arial" charset="0"/>
              </a:rPr>
              <a:pPr/>
              <a:t>9</a:t>
            </a:fld>
            <a:endParaRPr lang="en-US">
              <a:solidFill>
                <a:srgbClr val="DEF5FA"/>
              </a:solidFill>
              <a:latin typeface="Arial" charset="0"/>
            </a:endParaRPr>
          </a:p>
        </p:txBody>
      </p:sp>
      <p:sp>
        <p:nvSpPr>
          <p:cNvPr id="13316" name="Rectangle 2"/>
          <p:cNvSpPr>
            <a:spLocks noGrp="1" noChangeArrowheads="1"/>
          </p:cNvSpPr>
          <p:nvPr>
            <p:ph type="title"/>
          </p:nvPr>
        </p:nvSpPr>
        <p:spPr/>
        <p:txBody>
          <a:bodyPr>
            <a:normAutofit fontScale="90000"/>
          </a:bodyPr>
          <a:lstStyle/>
          <a:p>
            <a:r>
              <a:rPr lang="en-US" sz="4000" smtClean="0"/>
              <a:t>Profile of an American Negotiator</a:t>
            </a:r>
          </a:p>
        </p:txBody>
      </p:sp>
      <p:sp>
        <p:nvSpPr>
          <p:cNvPr id="13317" name="Rectangle 3"/>
          <p:cNvSpPr>
            <a:spLocks noGrp="1" noChangeArrowheads="1"/>
          </p:cNvSpPr>
          <p:nvPr>
            <p:ph type="body" idx="1"/>
          </p:nvPr>
        </p:nvSpPr>
        <p:spPr>
          <a:xfrm>
            <a:off x="1066800" y="1524000"/>
            <a:ext cx="7772400" cy="4343400"/>
          </a:xfrm>
        </p:spPr>
        <p:txBody>
          <a:bodyPr>
            <a:normAutofit fontScale="92500" lnSpcReduction="10000"/>
          </a:bodyPr>
          <a:lstStyle/>
          <a:p>
            <a:pPr>
              <a:lnSpc>
                <a:spcPct val="90000"/>
              </a:lnSpc>
            </a:pPr>
            <a:r>
              <a:rPr lang="en-US" sz="2800" smtClean="0"/>
              <a:t>Respects the “opponents”</a:t>
            </a:r>
          </a:p>
          <a:p>
            <a:pPr>
              <a:lnSpc>
                <a:spcPct val="90000"/>
              </a:lnSpc>
            </a:pPr>
            <a:r>
              <a:rPr lang="en-US" sz="2800" smtClean="0"/>
              <a:t>States his or her position as clearly as possible</a:t>
            </a:r>
          </a:p>
          <a:p>
            <a:pPr>
              <a:lnSpc>
                <a:spcPct val="90000"/>
              </a:lnSpc>
            </a:pPr>
            <a:r>
              <a:rPr lang="en-US" sz="2800" smtClean="0"/>
              <a:t>Knows when he or she wishes a negotiation to move on</a:t>
            </a:r>
          </a:p>
          <a:p>
            <a:pPr>
              <a:lnSpc>
                <a:spcPct val="90000"/>
              </a:lnSpc>
            </a:pPr>
            <a:r>
              <a:rPr lang="en-US" sz="2800" smtClean="0"/>
              <a:t>Is fully briefed about the negotiated issues</a:t>
            </a:r>
          </a:p>
          <a:p>
            <a:pPr>
              <a:lnSpc>
                <a:spcPct val="90000"/>
              </a:lnSpc>
            </a:pPr>
            <a:r>
              <a:rPr lang="en-US" sz="2800" smtClean="0"/>
              <a:t>Has a good sense of timing and is consistent</a:t>
            </a:r>
          </a:p>
          <a:p>
            <a:pPr>
              <a:lnSpc>
                <a:spcPct val="90000"/>
              </a:lnSpc>
            </a:pPr>
            <a:r>
              <a:rPr lang="en-US" sz="2800" smtClean="0"/>
              <a:t>Makes the other party reveal his or her position while keeping his or her own position hidden as long as possible</a:t>
            </a:r>
          </a:p>
          <a:p>
            <a:pPr>
              <a:lnSpc>
                <a:spcPct val="90000"/>
              </a:lnSpc>
            </a:pPr>
            <a:r>
              <a:rPr lang="en-US" sz="2800" smtClean="0"/>
              <a:t>Lets the other negotiator come forward first and looks for the best deal</a:t>
            </a:r>
          </a:p>
        </p:txBody>
      </p:sp>
    </p:spTree>
    <p:extLst>
      <p:ext uri="{BB962C8B-B14F-4D97-AF65-F5344CB8AC3E}">
        <p14:creationId xmlns:p14="http://schemas.microsoft.com/office/powerpoint/2010/main" val="35158645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2410</Words>
  <Application>Microsoft Office PowerPoint</Application>
  <PresentationFormat>On-screen Show (4:3)</PresentationFormat>
  <Paragraphs>291</Paragraphs>
  <Slides>37</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Concourse</vt:lpstr>
      <vt:lpstr>Photo Editor Photo</vt:lpstr>
      <vt:lpstr>Cross-Cultural Negotiation</vt:lpstr>
      <vt:lpstr>Understanding Negotiation Styles</vt:lpstr>
      <vt:lpstr>Flexibility Cooperation: Intercompany Interaction and Negotiation</vt:lpstr>
      <vt:lpstr>Flexibility Cooperation: Intercompany Interaction and Negotiation</vt:lpstr>
      <vt:lpstr>Effective Negotiation Characteristics</vt:lpstr>
      <vt:lpstr>Effective Negotiation Characteristics</vt:lpstr>
      <vt:lpstr>Understanding Negotiation Styles</vt:lpstr>
      <vt:lpstr>Profile of an American Negotiator</vt:lpstr>
      <vt:lpstr>Profile of an American Negotiator</vt:lpstr>
      <vt:lpstr>Profile of an Indian Negotiator</vt:lpstr>
      <vt:lpstr>Profile of an Indian Negotiator</vt:lpstr>
      <vt:lpstr>Profile of an Arab Negotiator </vt:lpstr>
      <vt:lpstr>Profile of an Arab Negotiator</vt:lpstr>
      <vt:lpstr>Managing Negotiation</vt:lpstr>
      <vt:lpstr>Managing Negotiation</vt:lpstr>
      <vt:lpstr>Comparative Management in Focus: Negotiating with the Chinese</vt:lpstr>
      <vt:lpstr>Comparative Management in Focus: Negotiating with the Chinese</vt:lpstr>
      <vt:lpstr>Comparative Management in Focus: Negotiating with the Chinese</vt:lpstr>
      <vt:lpstr>Managing Conflict</vt:lpstr>
      <vt:lpstr>Cultural Variables Affecting Decision Making</vt:lpstr>
      <vt:lpstr>Cultural Variables Affecting Decision Making</vt:lpstr>
      <vt:lpstr>Comparative Management in Focus: Decision Making in Japan</vt:lpstr>
      <vt:lpstr>Stakeholders </vt:lpstr>
      <vt:lpstr>Persuasion Tactics</vt:lpstr>
      <vt:lpstr>Explicit and Implicit Communication</vt:lpstr>
      <vt:lpstr>Phases of Multicultural Development</vt:lpstr>
      <vt:lpstr>Phases of Multicultural Development</vt:lpstr>
      <vt:lpstr>Summary of Verbal Styles</vt:lpstr>
      <vt:lpstr>Communication Epigrams</vt:lpstr>
      <vt:lpstr>Communication Barriers</vt:lpstr>
      <vt:lpstr>Communication Barriers</vt:lpstr>
      <vt:lpstr>Nonverbal Communication</vt:lpstr>
      <vt:lpstr>Nonverbal Communication</vt:lpstr>
      <vt:lpstr>Personal Space in the U.S.</vt:lpstr>
      <vt:lpstr>Nonverbal Communication</vt:lpstr>
      <vt:lpstr>Achieving Communication Effectiveness</vt:lpstr>
      <vt:lpstr>Cultural Differences Affecting Negotiations</vt:lpstr>
    </vt:vector>
  </TitlesOfParts>
  <Company>CIISEG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Cross-Cultural Negotiation and Decision Making</dc:title>
  <dc:creator>rmarques</dc:creator>
  <cp:lastModifiedBy>rmarques</cp:lastModifiedBy>
  <cp:revision>6</cp:revision>
  <dcterms:created xsi:type="dcterms:W3CDTF">2012-11-29T15:11:34Z</dcterms:created>
  <dcterms:modified xsi:type="dcterms:W3CDTF">2012-12-06T17:16:37Z</dcterms:modified>
</cp:coreProperties>
</file>